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21" r:id="rId2"/>
    <p:sldId id="322" r:id="rId3"/>
    <p:sldId id="328" r:id="rId4"/>
    <p:sldId id="32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7" r:id="rId62"/>
    <p:sldId id="313" r:id="rId63"/>
    <p:sldId id="314" r:id="rId64"/>
    <p:sldId id="315" r:id="rId65"/>
    <p:sldId id="316" r:id="rId66"/>
    <p:sldId id="318" r:id="rId67"/>
    <p:sldId id="319" r:id="rId68"/>
    <p:sldId id="320" r:id="rId69"/>
    <p:sldId id="325" r:id="rId70"/>
    <p:sldId id="326" r:id="rId71"/>
    <p:sldId id="327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FF"/>
    <a:srgbClr val="0000FF"/>
    <a:srgbClr val="DCE6F2"/>
    <a:srgbClr val="9900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238" autoAdjust="0"/>
  </p:normalViewPr>
  <p:slideViewPr>
    <p:cSldViewPr>
      <p:cViewPr varScale="1">
        <p:scale>
          <a:sx n="76" d="100"/>
          <a:sy n="76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C8708-8D9C-44EB-BF75-8B933C4F85E3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267C6D-BD19-4542-B7B2-076AD8CF1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50C40-2966-43AF-A89A-E5C5BEBB9B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685BF-80FE-417C-AA11-CFED1E4EF6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00C-DCB1-4D76-9364-FBB196B0D436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F439-6617-4725-9DF5-209C1D695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23F5-024E-49D4-89B4-BEC7E9A29E2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44E0-8C4E-4A33-ABAF-D69A775C5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46A0-0F86-46AB-9EB2-BB3249C8561A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E276-A64E-400E-9A63-B551AA59D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7965-15FA-4E02-9A49-CAC28600C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A76B-DB56-45F1-BC6F-8CEF89D18FD2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9725-7941-4772-8999-885A617C9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B6E3-9B5C-4EE3-AECB-2151BD09E88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CFB3-736E-4EE7-B089-C210F797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5A36-58A9-415C-9DAC-FEB0E4588BDA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0C39-A94F-4E8D-83B1-18188177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281ED-6F63-4CC3-85AA-AF374A599B97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C83-3E23-4F41-BCEF-34D421653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A533-D8D3-47C7-B332-3A02568E4CFF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CA65-86A2-47D3-BF9D-B2BB4186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E860-7307-4549-A1EF-FE41C052EDE6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3E3A-7B21-44A1-BF25-D54B3989E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DCF5-3159-45B7-81D0-E72E090A6745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5A64-BC87-48F6-BDDD-8FA2D29F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80FE-649C-4FDD-BA7B-9B1A203F5776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1C70-CB9B-4C8A-8931-0C89A078C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11EF3-1B1B-4456-8CC2-98807E77CCF1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4B23B-3114-4B17-9F25-ED0CA62CD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A0%D1%83%D0%B8%D0%BD%D1%8B_%D0%A5%D0%B5%D1%80%D1%81%D0%BE%D0%BD%D0%B5%D1%81%D0%B0.JPG" TargetMode="External"/><Relationship Id="rId3" Type="http://schemas.openxmlformats.org/officeDocument/2006/relationships/hyperlink" Target="http://ru.wikipedia.org/wiki/%D0%A4%D0%B0%D0%B9%D0%BB:Ships_of_Ukrainian_Navy_in_Sevastopol,_2007.jpg" TargetMode="External"/><Relationship Id="rId7" Type="http://schemas.openxmlformats.org/officeDocument/2006/relationships/image" Target="../media/image3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Balaclava_bay.jpg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5.pn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0/29/chernyi_kvadrat_1000_800.jpg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rt-on-web.ru/UPLOAD/2009/11/11/devochka_na_share_1000_800.jpg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9.xml"/><Relationship Id="rId18" Type="http://schemas.openxmlformats.org/officeDocument/2006/relationships/slide" Target="slide29.xml"/><Relationship Id="rId26" Type="http://schemas.openxmlformats.org/officeDocument/2006/relationships/image" Target="../media/image7.jpeg"/><Relationship Id="rId39" Type="http://schemas.openxmlformats.org/officeDocument/2006/relationships/image" Target="../media/image9.png"/><Relationship Id="rId3" Type="http://schemas.openxmlformats.org/officeDocument/2006/relationships/slide" Target="slide6.xml"/><Relationship Id="rId21" Type="http://schemas.openxmlformats.org/officeDocument/2006/relationships/slide" Target="slide36.xml"/><Relationship Id="rId34" Type="http://schemas.openxmlformats.org/officeDocument/2006/relationships/slide" Target="slide57.xml"/><Relationship Id="rId7" Type="http://schemas.openxmlformats.org/officeDocument/2006/relationships/slide" Target="slide9.xml"/><Relationship Id="rId12" Type="http://schemas.openxmlformats.org/officeDocument/2006/relationships/slide" Target="slide18.xml"/><Relationship Id="rId17" Type="http://schemas.openxmlformats.org/officeDocument/2006/relationships/slide" Target="slide28.xml"/><Relationship Id="rId25" Type="http://schemas.openxmlformats.org/officeDocument/2006/relationships/slide" Target="slide40.xml"/><Relationship Id="rId33" Type="http://schemas.openxmlformats.org/officeDocument/2006/relationships/slide" Target="slide56.xml"/><Relationship Id="rId38" Type="http://schemas.openxmlformats.org/officeDocument/2006/relationships/slide" Target="slide66.xml"/><Relationship Id="rId2" Type="http://schemas.openxmlformats.org/officeDocument/2006/relationships/image" Target="../media/image3.jpeg"/><Relationship Id="rId16" Type="http://schemas.openxmlformats.org/officeDocument/2006/relationships/slide" Target="slide27.xml"/><Relationship Id="rId20" Type="http://schemas.openxmlformats.org/officeDocument/2006/relationships/image" Target="../media/image6.jpeg"/><Relationship Id="rId29" Type="http://schemas.openxmlformats.org/officeDocument/2006/relationships/slide" Target="slide4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24" Type="http://schemas.openxmlformats.org/officeDocument/2006/relationships/slide" Target="slide39.xml"/><Relationship Id="rId32" Type="http://schemas.openxmlformats.org/officeDocument/2006/relationships/image" Target="../media/image8.jpeg"/><Relationship Id="rId37" Type="http://schemas.openxmlformats.org/officeDocument/2006/relationships/slide" Target="slide60.xml"/><Relationship Id="rId5" Type="http://schemas.openxmlformats.org/officeDocument/2006/relationships/slide" Target="slide7.xml"/><Relationship Id="rId15" Type="http://schemas.openxmlformats.org/officeDocument/2006/relationships/slide" Target="slide26.xml"/><Relationship Id="rId23" Type="http://schemas.openxmlformats.org/officeDocument/2006/relationships/slide" Target="slide38.xml"/><Relationship Id="rId28" Type="http://schemas.openxmlformats.org/officeDocument/2006/relationships/slide" Target="slide47.xml"/><Relationship Id="rId36" Type="http://schemas.openxmlformats.org/officeDocument/2006/relationships/slide" Target="slide59.xml"/><Relationship Id="rId10" Type="http://schemas.openxmlformats.org/officeDocument/2006/relationships/slide" Target="slide16.xml"/><Relationship Id="rId19" Type="http://schemas.openxmlformats.org/officeDocument/2006/relationships/slide" Target="slide30.xml"/><Relationship Id="rId31" Type="http://schemas.openxmlformats.org/officeDocument/2006/relationships/slide" Target="slide50.xml"/><Relationship Id="rId4" Type="http://schemas.openxmlformats.org/officeDocument/2006/relationships/image" Target="../media/image4.jpeg"/><Relationship Id="rId9" Type="http://schemas.openxmlformats.org/officeDocument/2006/relationships/image" Target="../media/image5.jpeg"/><Relationship Id="rId14" Type="http://schemas.openxmlformats.org/officeDocument/2006/relationships/slide" Target="slide20.xml"/><Relationship Id="rId22" Type="http://schemas.openxmlformats.org/officeDocument/2006/relationships/slide" Target="slide37.xml"/><Relationship Id="rId27" Type="http://schemas.openxmlformats.org/officeDocument/2006/relationships/slide" Target="slide46.xml"/><Relationship Id="rId30" Type="http://schemas.openxmlformats.org/officeDocument/2006/relationships/slide" Target="slide49.xml"/><Relationship Id="rId35" Type="http://schemas.openxmlformats.org/officeDocument/2006/relationships/slide" Target="slide5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slide" Target="slide6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hotwalls.ru/honda_cbr250r-wallpapers.html" TargetMode="Externa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kal.ru/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yramids.ru/images/chudesa/egypt01.jpg" TargetMode="External"/><Relationship Id="rId13" Type="http://schemas.openxmlformats.org/officeDocument/2006/relationships/hyperlink" Target="http://egipetskiepiramidy.ru/images/egipetskie_piramidy1.jpg" TargetMode="External"/><Relationship Id="rId3" Type="http://schemas.openxmlformats.org/officeDocument/2006/relationships/hyperlink" Target="http://crydee.sai.msu.ru/Universe_and_us/4num/images/Archimed.jpg" TargetMode="External"/><Relationship Id="rId7" Type="http://schemas.openxmlformats.org/officeDocument/2006/relationships/hyperlink" Target="http://class-fizika.narod.ru/phys/15.jpg" TargetMode="External"/><Relationship Id="rId12" Type="http://schemas.openxmlformats.org/officeDocument/2006/relationships/hyperlink" Target="http://img.lifun.ru/2009/11/kto-postroil-piramidy_971_s__1.jpg" TargetMode="External"/><Relationship Id="rId2" Type="http://schemas.openxmlformats.org/officeDocument/2006/relationships/hyperlink" Target="http://www.uralligaculture.ru/img/kat/main100093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ibiryukov.narod.ru/nb_pinacoteca/nb_pinacoteca_painting/nb_pinacoteca_repin_portrait_of_leo_tolstoy_detail.jpg" TargetMode="External"/><Relationship Id="rId11" Type="http://schemas.openxmlformats.org/officeDocument/2006/relationships/hyperlink" Target="http://900igr.net/datai/geometrija/Piramida/0004-007-Egipetskie-piramidy-velichajshie-arkhitekturnye-pamjatniki-Drevnego.jpg" TargetMode="External"/><Relationship Id="rId5" Type="http://schemas.openxmlformats.org/officeDocument/2006/relationships/hyperlink" Target="http://www.travel2moscow.com/upload/19601/&#1040;.&#1057;.%20&#1055;&#1091;&#1096;&#1082;&#1080;&#1085;.%201827%20&#1075;&#1086;&#1076;%20(&#1082;&#1086;&#1087;&#1080;&#1103;%20&#1040;.&#1055;.%20&#1045;&#1083;&#1072;&#1075;&#1080;&#1085;&#1086;&#1081;%20&#1089;%20&#1087;&#1086;&#1088;&#1090;&#1088;&#1077;&#1090;&#1072;%20%20&#1042;.&#1040;%20&#1058;&#1088;&#1086;&#1087;&#1080;&#1085;&#1080;&#1085;&#1072;).jpg" TargetMode="External"/><Relationship Id="rId10" Type="http://schemas.openxmlformats.org/officeDocument/2006/relationships/hyperlink" Target="http://evolv.ho.ua/Books/Klix/img/image204.jpg" TargetMode="External"/><Relationship Id="rId4" Type="http://schemas.openxmlformats.org/officeDocument/2006/relationships/hyperlink" Target="http://www.zaitseva-irina.ru/archiv/Fofos/Fales.jpg" TargetMode="External"/><Relationship Id="rId9" Type="http://schemas.openxmlformats.org/officeDocument/2006/relationships/hyperlink" Target="http://www.zhitanska.com/sites/default/files/images/stories/ZHVV/geometriya_Gizi/giza-pyramids.jpg" TargetMode="External"/><Relationship Id="rId14" Type="http://schemas.openxmlformats.org/officeDocument/2006/relationships/hyperlink" Target="http://helena54.narod.ru/tworx194c.jpg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pictures/es/277520.jpg" TargetMode="External"/><Relationship Id="rId13" Type="http://schemas.openxmlformats.org/officeDocument/2006/relationships/hyperlink" Target="http://www.bibliotekar.ru/rusAyvaz/16.files/image001.jpg" TargetMode="External"/><Relationship Id="rId3" Type="http://schemas.openxmlformats.org/officeDocument/2006/relationships/hyperlink" Target="http://morport.sebastopol.ua/photo/more/more3.jpg" TargetMode="External"/><Relationship Id="rId7" Type="http://schemas.openxmlformats.org/officeDocument/2006/relationships/hyperlink" Target="http://zubova-poliana.narod.ru/mordva.jpg" TargetMode="External"/><Relationship Id="rId12" Type="http://schemas.openxmlformats.org/officeDocument/2006/relationships/hyperlink" Target="http://upload.wikimedia.org/wikipedia/commons/thumb/2/24/Mikhail_lermontov.jpg/256px-Mikhail_lermontov.jpg" TargetMode="External"/><Relationship Id="rId2" Type="http://schemas.openxmlformats.org/officeDocument/2006/relationships/hyperlink" Target="http://image.zn.ua/media/images/original/Jan2013/5063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1060;&#1072;&#1081;&#1083;:Ships_of_Ukrainian_Navy_in_Sevastopol,_2007.jpg" TargetMode="External"/><Relationship Id="rId11" Type="http://schemas.openxmlformats.org/officeDocument/2006/relationships/hyperlink" Target="http://all-the-books.ru/images/author/nekrasov-nikolay-alekseevich/nikolay-nekrasov-12420.jpg" TargetMode="External"/><Relationship Id="rId5" Type="http://schemas.openxmlformats.org/officeDocument/2006/relationships/hyperlink" Target="http://ru.wikipedia.org/wiki/&#1060;&#1072;&#1081;&#1083;:Balaclava_bay.jpg" TargetMode="External"/><Relationship Id="rId15" Type="http://schemas.openxmlformats.org/officeDocument/2006/relationships/hyperlink" Target="http://www.pablo-ruiz-picasso.ru/images/works/1.jpg" TargetMode="External"/><Relationship Id="rId10" Type="http://schemas.openxmlformats.org/officeDocument/2006/relationships/hyperlink" Target="http://earth-chronicles.ru/Publications/82/d0b2d183d0bbd0bad0b0d0bd-d0bad0b8d0b7d0b8d0bcd0b5d.jpg" TargetMode="External"/><Relationship Id="rId4" Type="http://schemas.openxmlformats.org/officeDocument/2006/relationships/hyperlink" Target="http://ru.wikipedia.org/wiki/&#1060;&#1072;&#1081;&#1083;:&#1056;&#1091;&#1080;&#1085;&#1099;_&#1061;&#1077;&#1088;&#1089;&#1086;&#1085;&#1077;&#1089;&#1072;.JPG" TargetMode="External"/><Relationship Id="rId9" Type="http://schemas.openxmlformats.org/officeDocument/2006/relationships/hyperlink" Target="http://dic.academic.ru/pictures/es/277530.jpg" TargetMode="External"/><Relationship Id="rId14" Type="http://schemas.openxmlformats.org/officeDocument/2006/relationships/hyperlink" Target="http://www.staratel.com/pictures/malevich/pic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katyaburg.ru/sites/default/files/pictures/zabavnie_jivotnie/losi_foto_01.jpg" TargetMode="External"/><Relationship Id="rId13" Type="http://schemas.openxmlformats.org/officeDocument/2006/relationships/hyperlink" Target="http://cdn.smolcity.ru/upload/iblock/b18/LombardyPoplar-01.jpg" TargetMode="External"/><Relationship Id="rId18" Type="http://schemas.openxmlformats.org/officeDocument/2006/relationships/hyperlink" Target="http://www.webdive.ru/images/article/mol2.jpg" TargetMode="External"/><Relationship Id="rId3" Type="http://schemas.openxmlformats.org/officeDocument/2006/relationships/hyperlink" Target="http://www.vlasta-tula.ru/image/articles/article24_2.jpg" TargetMode="External"/><Relationship Id="rId7" Type="http://schemas.openxmlformats.org/officeDocument/2006/relationships/hyperlink" Target="http://www.trend.az/article_photo/Osminog_151209.jpg" TargetMode="External"/><Relationship Id="rId12" Type="http://schemas.openxmlformats.org/officeDocument/2006/relationships/hyperlink" Target="http://kartinki2008.ru/babochki/babochki_012.jpg" TargetMode="External"/><Relationship Id="rId17" Type="http://schemas.openxmlformats.org/officeDocument/2006/relationships/hyperlink" Target="http://www.dekatop.com/wp-content/uploads/2011/02/more_10.jpg" TargetMode="External"/><Relationship Id="rId2" Type="http://schemas.openxmlformats.org/officeDocument/2006/relationships/hyperlink" Target="http://iskysstvoxxvek.narod.ru/Images/kybizm/2.jpg" TargetMode="External"/><Relationship Id="rId16" Type="http://schemas.openxmlformats.org/officeDocument/2006/relationships/hyperlink" Target="http://stat15.privet.ru/lr/09089ec192565387d4f65daea6fcaf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eative.su/sites/creative.su/data/XmUserFiles/userfiles/user6275/konec_kubizmu.jpg" TargetMode="External"/><Relationship Id="rId11" Type="http://schemas.openxmlformats.org/officeDocument/2006/relationships/hyperlink" Target="http://smiletv.org/wp-content/uploads/2011/04/babochka.jpg" TargetMode="External"/><Relationship Id="rId5" Type="http://schemas.openxmlformats.org/officeDocument/2006/relationships/hyperlink" Target="http://ic.pics.livejournal.com/crusoe/10624312/73089/73089_original.jpg" TargetMode="External"/><Relationship Id="rId15" Type="http://schemas.openxmlformats.org/officeDocument/2006/relationships/hyperlink" Target="http://florapedia.ru/media/pic_full/0/533.jpg" TargetMode="External"/><Relationship Id="rId10" Type="http://schemas.openxmlformats.org/officeDocument/2006/relationships/hyperlink" Target="http://megalife.com.ua/uploads/posts/2008-05/1211920572_the20gaudy20commodore20london20butterfly.jpg" TargetMode="External"/><Relationship Id="rId19" Type="http://schemas.openxmlformats.org/officeDocument/2006/relationships/hyperlink" Target="http://you-planet.ru/wp-content/uploads/2012/02/&#1059;&#1083;&#1080;&#1090;&#1082;&#1072;-&#1082;&#1086;&#1085;&#1091;&#1089;-6.jpg" TargetMode="External"/><Relationship Id="rId4" Type="http://schemas.openxmlformats.org/officeDocument/2006/relationships/hyperlink" Target="http://www.creative.su/sites/creative.su/data/XmUserFiles/userfiles/user6275/kubizm.jpg" TargetMode="External"/><Relationship Id="rId9" Type="http://schemas.openxmlformats.org/officeDocument/2006/relationships/hyperlink" Target="http://pitelino.ucoz.ru/_pu/0/75763341.jpg" TargetMode="External"/><Relationship Id="rId14" Type="http://schemas.openxmlformats.org/officeDocument/2006/relationships/hyperlink" Target="http://dic.academic.ru/preview/20372983/topol_.jpg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s013.radikal.ru/i325/1101/2e/9fafd5b4ce05.png" TargetMode="External"/><Relationship Id="rId13" Type="http://schemas.openxmlformats.org/officeDocument/2006/relationships/hyperlink" Target="http://bigpicture.ru/wp-content/uploads/2009/11/gt-avalanche-20-black.jpg" TargetMode="External"/><Relationship Id="rId3" Type="http://schemas.openxmlformats.org/officeDocument/2006/relationships/hyperlink" Target="http://wsewmeste.ru/wp-content/uploads/2011/11/Im-a-woman.jpg" TargetMode="External"/><Relationship Id="rId7" Type="http://schemas.openxmlformats.org/officeDocument/2006/relationships/hyperlink" Target="http://l-rus.ru/upload/iblock/337/holodilnik-cnes-5156-premium-nofrost.jpg" TargetMode="External"/><Relationship Id="rId12" Type="http://schemas.openxmlformats.org/officeDocument/2006/relationships/hyperlink" Target="http://hotwalls.ru/thumbs/honda_cbr250r-t2.jpg" TargetMode="External"/><Relationship Id="rId2" Type="http://schemas.openxmlformats.org/officeDocument/2006/relationships/hyperlink" Target="http://antifabrika.ru/images/wnury/w-15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1.dbw.cn/0/00/28/84/288481_441980.jpg" TargetMode="External"/><Relationship Id="rId11" Type="http://schemas.openxmlformats.org/officeDocument/2006/relationships/hyperlink" Target="http://minsk-scooter.by/wp-content/uploads/2012/04/moped_viper_delta.jpg" TargetMode="External"/><Relationship Id="rId5" Type="http://schemas.openxmlformats.org/officeDocument/2006/relationships/hyperlink" Target="http://vectora.ru/images/vportfolio/works/full_size/man_in_glasses.jpg" TargetMode="External"/><Relationship Id="rId10" Type="http://schemas.openxmlformats.org/officeDocument/2006/relationships/hyperlink" Target="http://s39.radikal.ru/i084/1007/58/a68ea9bfb96e.jpg" TargetMode="External"/><Relationship Id="rId4" Type="http://schemas.openxmlformats.org/officeDocument/2006/relationships/hyperlink" Target="http://raax.ru/wp-content/uploads/2010/05/ribapop.jpg" TargetMode="External"/><Relationship Id="rId9" Type="http://schemas.openxmlformats.org/officeDocument/2006/relationships/hyperlink" Target="http://img1.liveinternet.ru/images/attach/b/3/27/291/27291599_centaur.jpg" TargetMode="External"/><Relationship Id="rId14" Type="http://schemas.openxmlformats.org/officeDocument/2006/relationships/hyperlink" Target="http://postroika.biz/uploads/posts/2012-08/1346179581_5.-kakoy-firmy-luchshe-kondicioner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838"/>
            <a:ext cx="914400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Внеклассное мероприятие </a:t>
            </a:r>
            <a:r>
              <a:rPr lang="ru-RU" sz="4600" b="1" dirty="0">
                <a:solidFill>
                  <a:srgbClr val="C00000"/>
                </a:solidFill>
                <a:effectLst>
                  <a:glow rad="228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«Математическая мозаика»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250825" y="4868863"/>
            <a:ext cx="85693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 кем из этих знаменитых людей произошёл следующий случай…</a:t>
            </a:r>
          </a:p>
        </p:txBody>
      </p:sp>
      <p:sp>
        <p:nvSpPr>
          <p:cNvPr id="13315" name="TextBox 2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6143625"/>
            <a:ext cx="1643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solidFill>
                  <a:srgbClr val="002060"/>
                </a:solidFill>
                <a:latin typeface="Georgia" pitchFamily="18" charset="0"/>
                <a:hlinkClick r:id="rId2" action="ppaction://hlinksldjump"/>
              </a:rPr>
              <a:t>ответ</a:t>
            </a:r>
            <a:endParaRPr lang="ru-RU" sz="3400" b="1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13316" name="Группа 12"/>
          <p:cNvGrpSpPr>
            <a:grpSpLocks/>
          </p:cNvGrpSpPr>
          <p:nvPr/>
        </p:nvGrpSpPr>
        <p:grpSpPr bwMode="auto">
          <a:xfrm>
            <a:off x="142875" y="242888"/>
            <a:ext cx="3143250" cy="3843337"/>
            <a:chOff x="142844" y="814370"/>
            <a:chExt cx="3143272" cy="3843360"/>
          </a:xfrm>
        </p:grpSpPr>
        <p:sp>
          <p:nvSpPr>
            <p:cNvPr id="14" name="Овал 13"/>
            <p:cNvSpPr/>
            <p:nvPr/>
          </p:nvSpPr>
          <p:spPr>
            <a:xfrm>
              <a:off x="485746" y="814370"/>
              <a:ext cx="2428892" cy="3286148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/>
                </a:extLst>
              </a:blip>
              <a:srcRect/>
              <a:stretch>
                <a:fillRect l="-18000" r="-9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42" name="Группа 28"/>
            <p:cNvGrpSpPr>
              <a:grpSpLocks/>
            </p:cNvGrpSpPr>
            <p:nvPr/>
          </p:nvGrpSpPr>
          <p:grpSpPr bwMode="auto">
            <a:xfrm>
              <a:off x="142844" y="4014788"/>
              <a:ext cx="3143272" cy="642942"/>
              <a:chOff x="2584160" y="4014788"/>
              <a:chExt cx="3689928" cy="642942"/>
            </a:xfrm>
          </p:grpSpPr>
          <p:sp>
            <p:nvSpPr>
              <p:cNvPr id="16" name="Лента лицом вверх 15"/>
              <p:cNvSpPr/>
              <p:nvPr/>
            </p:nvSpPr>
            <p:spPr>
              <a:xfrm>
                <a:off x="2584160" y="4014788"/>
                <a:ext cx="3689928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46" name="Rectangle 5"/>
              <p:cNvSpPr>
                <a:spLocks noChangeArrowheads="1"/>
              </p:cNvSpPr>
              <p:nvPr/>
            </p:nvSpPr>
            <p:spPr bwMode="auto">
              <a:xfrm>
                <a:off x="3038257" y="4029080"/>
                <a:ext cx="278443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А.С. Пушкин</a:t>
                </a:r>
                <a:endParaRPr lang="ru-RU" sz="1600">
                  <a:latin typeface="Georgia" pitchFamily="18" charset="0"/>
                </a:endParaRPr>
              </a:p>
            </p:txBody>
          </p:sp>
        </p:grpSp>
      </p:grpSp>
      <p:grpSp>
        <p:nvGrpSpPr>
          <p:cNvPr id="13317" name="Группа 17"/>
          <p:cNvGrpSpPr>
            <a:grpSpLocks/>
          </p:cNvGrpSpPr>
          <p:nvPr/>
        </p:nvGrpSpPr>
        <p:grpSpPr bwMode="auto">
          <a:xfrm>
            <a:off x="5872163" y="285750"/>
            <a:ext cx="3200400" cy="3786188"/>
            <a:chOff x="3114664" y="285728"/>
            <a:chExt cx="3200422" cy="3786214"/>
          </a:xfrm>
        </p:grpSpPr>
        <p:sp>
          <p:nvSpPr>
            <p:cNvPr id="19" name="Овал 18"/>
            <p:cNvSpPr/>
            <p:nvPr/>
          </p:nvSpPr>
          <p:spPr>
            <a:xfrm>
              <a:off x="3486140" y="285728"/>
              <a:ext cx="2428892" cy="3286148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/>
                </a:extLst>
              </a:blip>
              <a:srcRect/>
              <a:stretch>
                <a:fillRect l="-18000" r="-8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3334" name="Группа 29"/>
            <p:cNvGrpSpPr>
              <a:grpSpLocks/>
            </p:cNvGrpSpPr>
            <p:nvPr/>
          </p:nvGrpSpPr>
          <p:grpSpPr bwMode="auto">
            <a:xfrm>
              <a:off x="3114664" y="3429000"/>
              <a:ext cx="3200422" cy="642942"/>
              <a:chOff x="2668022" y="4014788"/>
              <a:chExt cx="3757017" cy="642942"/>
            </a:xfrm>
          </p:grpSpPr>
          <p:sp>
            <p:nvSpPr>
              <p:cNvPr id="21" name="Лента лицом вверх 20"/>
              <p:cNvSpPr/>
              <p:nvPr/>
            </p:nvSpPr>
            <p:spPr>
              <a:xfrm>
                <a:off x="2668022" y="4014788"/>
                <a:ext cx="3757017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38" name="Rectangle 5"/>
              <p:cNvSpPr>
                <a:spLocks noChangeArrowheads="1"/>
              </p:cNvSpPr>
              <p:nvPr/>
            </p:nvSpPr>
            <p:spPr bwMode="auto">
              <a:xfrm>
                <a:off x="3102647" y="4029080"/>
                <a:ext cx="290308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Л.Н. Толстой</a:t>
                </a:r>
                <a:endParaRPr lang="ru-RU" sz="2400">
                  <a:latin typeface="Georgia" pitchFamily="18" charset="0"/>
                </a:endParaRPr>
              </a:p>
            </p:txBody>
          </p:sp>
        </p:grpSp>
      </p:grpSp>
      <p:grpSp>
        <p:nvGrpSpPr>
          <p:cNvPr id="13318" name="Группа 22"/>
          <p:cNvGrpSpPr>
            <a:grpSpLocks/>
          </p:cNvGrpSpPr>
          <p:nvPr/>
        </p:nvGrpSpPr>
        <p:grpSpPr bwMode="auto">
          <a:xfrm>
            <a:off x="2686050" y="957263"/>
            <a:ext cx="3943350" cy="3857625"/>
            <a:chOff x="2743188" y="857232"/>
            <a:chExt cx="3943378" cy="3857652"/>
          </a:xfrm>
        </p:grpSpPr>
        <p:sp>
          <p:nvSpPr>
            <p:cNvPr id="24" name="Овал 23"/>
            <p:cNvSpPr/>
            <p:nvPr/>
          </p:nvSpPr>
          <p:spPr>
            <a:xfrm>
              <a:off x="3428992" y="857232"/>
              <a:ext cx="2428892" cy="3357586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/>
                </a:extLst>
              </a:blip>
              <a:srcRect/>
              <a:stretch>
                <a:fillRect l="-6000" t="-1000" r="-8000" b="-6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3326" name="Группа 32"/>
            <p:cNvGrpSpPr>
              <a:grpSpLocks/>
            </p:cNvGrpSpPr>
            <p:nvPr/>
          </p:nvGrpSpPr>
          <p:grpSpPr bwMode="auto">
            <a:xfrm>
              <a:off x="2743188" y="4071942"/>
              <a:ext cx="3943378" cy="642942"/>
              <a:chOff x="2457436" y="4014788"/>
              <a:chExt cx="3943378" cy="642942"/>
            </a:xfrm>
          </p:grpSpPr>
          <p:sp>
            <p:nvSpPr>
              <p:cNvPr id="36" name="Лента лицом вверх 35"/>
              <p:cNvSpPr/>
              <p:nvPr/>
            </p:nvSpPr>
            <p:spPr>
              <a:xfrm>
                <a:off x="2457436" y="4014788"/>
                <a:ext cx="3943378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30" name="Rectangle 5"/>
              <p:cNvSpPr>
                <a:spLocks noChangeArrowheads="1"/>
              </p:cNvSpPr>
              <p:nvPr/>
            </p:nvSpPr>
            <p:spPr bwMode="auto">
              <a:xfrm>
                <a:off x="2709020" y="4029080"/>
                <a:ext cx="343834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М.В. Ломоносов</a:t>
                </a:r>
                <a:endParaRPr lang="ru-RU" sz="2400">
                  <a:latin typeface="Georgia" pitchFamily="18" charset="0"/>
                </a:endParaRPr>
              </a:p>
            </p:txBody>
          </p:sp>
        </p:grpSp>
      </p:grpSp>
      <p:sp>
        <p:nvSpPr>
          <p:cNvPr id="32" name="Овал 31"/>
          <p:cNvSpPr/>
          <p:nvPr/>
        </p:nvSpPr>
        <p:spPr>
          <a:xfrm>
            <a:off x="3372794" y="6097924"/>
            <a:ext cx="2571768" cy="571504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  <a:sp3d prstMaterial="dkEdge"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 w="11430"/>
              <a:solidFill>
                <a:srgbClr val="00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71406" y="142852"/>
            <a:ext cx="9000000" cy="5786478"/>
          </a:xfrm>
          <a:prstGeom prst="wedgeRoundRectCallout">
            <a:avLst>
              <a:gd name="adj1" fmla="val -4641"/>
              <a:gd name="adj2" fmla="val 5649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1905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… На его камзоле протерлись локти. Повстречавший его придворный щёголь ехидно заметил по этому поводу: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– Учёность выглядывает оттуда …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— Нисколько, сударь, – немедленно ответил он, – глупость заглядывает туда!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86063" y="5286375"/>
            <a:ext cx="3786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ПИФАГОР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1054" y="571480"/>
            <a:ext cx="3636896" cy="4414408"/>
          </a:xfrm>
          <a:prstGeom prst="rect">
            <a:avLst/>
          </a:prstGeom>
          <a:noFill/>
          <a:ln w="28575" cmpd="tri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2540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14563" y="5572125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Л. Н. ТОЛСТОЙ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14612" y="285728"/>
            <a:ext cx="3714776" cy="5072098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/>
              </a:extLst>
            </a:blip>
            <a:srcRect/>
            <a:stretch>
              <a:fillRect l="-18000" r="-8000"/>
            </a:stretch>
          </a:blipFill>
          <a:ln w="190500" cmpd="tri"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57313" y="5214938"/>
            <a:ext cx="650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Архимед из Сиракуз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9446" y="642917"/>
            <a:ext cx="3325628" cy="435771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2540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572250" y="592613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ФАЛЕС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66560"/>
            <a:ext cx="7786742" cy="534847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 l="2648"/>
          <a:stretch>
            <a:fillRect/>
          </a:stretch>
        </p:blipFill>
        <p:spPr bwMode="auto">
          <a:xfrm flipH="1">
            <a:off x="528610" y="214290"/>
            <a:ext cx="2357454" cy="2714644"/>
          </a:xfrm>
          <a:prstGeom prst="rect">
            <a:avLst/>
          </a:prstGeom>
          <a:noFill/>
          <a:ln w="28575" cmpd="tri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254000">
              <a:prstClr val="black"/>
            </a:innerShdw>
          </a:effectLst>
        </p:spPr>
      </p:pic>
      <p:pic>
        <p:nvPicPr>
          <p:cNvPr id="2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8612" y="5072074"/>
            <a:ext cx="2122749" cy="142398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5500688"/>
            <a:ext cx="5643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М. В. Ломоносов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357166"/>
            <a:ext cx="3714776" cy="4829206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 l="-6000" t="-1000" r="-8000" b="-6000"/>
            </a:stretch>
          </a:blipFill>
          <a:ln w="190500" cmpd="tri"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23850" y="28575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Разгадайте ребус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5362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2305" y="1357298"/>
            <a:ext cx="8364537" cy="3257550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5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4337" name="Picture 1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52600" y="1233504"/>
            <a:ext cx="5638800" cy="4552950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5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3313" name="Picture 1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39850" y="1214422"/>
            <a:ext cx="7004050" cy="4640263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5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00" y="6143625"/>
            <a:ext cx="164306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2289" name="Picture 1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3139" y="1500174"/>
            <a:ext cx="7656513" cy="3694113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5"/>
          <p:cNvGrpSpPr>
            <a:grpSpLocks/>
          </p:cNvGrpSpPr>
          <p:nvPr/>
        </p:nvGrpSpPr>
        <p:grpSpPr bwMode="auto">
          <a:xfrm>
            <a:off x="71438" y="1143000"/>
            <a:ext cx="9001125" cy="3214688"/>
            <a:chOff x="71470" y="1142984"/>
            <a:chExt cx="9001124" cy="3214710"/>
          </a:xfrm>
        </p:grpSpPr>
        <p:sp>
          <p:nvSpPr>
            <p:cNvPr id="4" name="Овал 3"/>
            <p:cNvSpPr/>
            <p:nvPr/>
          </p:nvSpPr>
          <p:spPr>
            <a:xfrm>
              <a:off x="71470" y="1142984"/>
              <a:ext cx="9001124" cy="32147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freezing" dir="t"/>
            </a:scene3d>
            <a:sp3d prstMaterial="dkEdge"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600" b="1" dirty="0">
                <a:ln w="11430"/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82" y="1685913"/>
              <a:ext cx="8572499" cy="25558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ln w="11430"/>
                  <a:solidFill>
                    <a:srgbClr val="C00000"/>
                  </a:solidFill>
                  <a:effectLst>
                    <a:glow rad="228600">
                      <a:schemeClr val="accent2">
                        <a:lumMod val="20000"/>
                        <a:lumOff val="80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Математическая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ln w="11430"/>
                  <a:solidFill>
                    <a:srgbClr val="C00000"/>
                  </a:solidFill>
                  <a:effectLst>
                    <a:glow rad="228600">
                      <a:schemeClr val="accent2">
                        <a:lumMod val="20000"/>
                        <a:lumOff val="80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мозаика</a:t>
              </a:r>
            </a:p>
          </p:txBody>
        </p:sp>
      </p:grpSp>
      <p:pic>
        <p:nvPicPr>
          <p:cNvPr id="5123" name="Picture 4" descr="C:\Documents and Settings\Admin\Рабочий стол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5330825"/>
            <a:ext cx="21431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850" y="285750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Разгадайте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1267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1788" y="1408113"/>
            <a:ext cx="8478837" cy="4041775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471738" y="5000625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ПОВЕРХНОСТЬ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2305" y="1357298"/>
            <a:ext cx="8364537" cy="3257550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857375" y="5926138"/>
            <a:ext cx="550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ПАРАЛЛЕЛЕПИПЕД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1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52600" y="1233504"/>
            <a:ext cx="5638800" cy="4552950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714625" y="5997575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ОТРЕЗОК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1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39850" y="1214422"/>
            <a:ext cx="7004050" cy="4640263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714625" y="5500688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СИММЕТРИЯ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1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3139" y="1500174"/>
            <a:ext cx="7656513" cy="3694113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1571625" y="5715000"/>
            <a:ext cx="607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ПЕРПЕНДИКУЛЯР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1788" y="1408113"/>
            <a:ext cx="8478837" cy="4041775"/>
          </a:xfrm>
          <a:prstGeom prst="rect">
            <a:avLst/>
          </a:prstGeom>
          <a:noFill/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50825" y="2781300"/>
            <a:ext cx="8640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Многогранник из Египта –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57188" y="2071688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Название какого города в Крыму состоит из одного мужского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       и ста женских имен?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14313" y="227647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Какое число входит в название коренного населения Мордовии?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8640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Спящий или бодрствующий географический конус – это…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800" b="1" smtClean="0"/>
              <a:t>Это ложь, что в науке поэзии нет.</a:t>
            </a:r>
            <a:br>
              <a:rPr lang="ru-RU" sz="2800" b="1" smtClean="0"/>
            </a:br>
            <a:r>
              <a:rPr lang="ru-RU" sz="2800" b="1" smtClean="0"/>
              <a:t>В отраженьях великого мира</a:t>
            </a:r>
            <a:br>
              <a:rPr lang="ru-RU" sz="2800" b="1" smtClean="0"/>
            </a:br>
            <a:r>
              <a:rPr lang="ru-RU" sz="2800" b="1" smtClean="0"/>
              <a:t>Сотни красок со звуков уловит поэт</a:t>
            </a:r>
            <a:br>
              <a:rPr lang="ru-RU" sz="2800" b="1" smtClean="0"/>
            </a:br>
            <a:r>
              <a:rPr lang="ru-RU" sz="2800" b="1" smtClean="0"/>
              <a:t>И повторит волшебная лира.</a:t>
            </a:r>
            <a:br>
              <a:rPr lang="ru-RU" sz="2800" b="1" smtClean="0"/>
            </a:br>
            <a:r>
              <a:rPr lang="ru-RU" sz="2800" b="1" smtClean="0"/>
              <a:t>За чертогами формул, забыв о весне,</a:t>
            </a:r>
            <a:br>
              <a:rPr lang="ru-RU" sz="2800" b="1" smtClean="0"/>
            </a:br>
            <a:r>
              <a:rPr lang="ru-RU" sz="2800" b="1" smtClean="0"/>
              <a:t>В мире чисел бродя, как лунатик,</a:t>
            </a:r>
            <a:br>
              <a:rPr lang="ru-RU" sz="2800" b="1" smtClean="0"/>
            </a:br>
            <a:r>
              <a:rPr lang="ru-RU" sz="2800" b="1" smtClean="0"/>
              <a:t>Вдруг гармонию выводов дарит струне,</a:t>
            </a:r>
            <a:br>
              <a:rPr lang="ru-RU" sz="2800" b="1" smtClean="0"/>
            </a:br>
            <a:r>
              <a:rPr lang="ru-RU" sz="2800" b="1" smtClean="0"/>
              <a:t>К звучной скрипке, прильнув, математик.</a:t>
            </a:r>
            <a:br>
              <a:rPr lang="ru-RU" sz="2800" b="1" smtClean="0"/>
            </a:br>
            <a:r>
              <a:rPr lang="ru-RU" sz="2800" b="1" smtClean="0"/>
              <a:t>Настоящий учёный, он тоже поэт,</a:t>
            </a:r>
            <a:br>
              <a:rPr lang="ru-RU" sz="2800" b="1" smtClean="0"/>
            </a:br>
            <a:r>
              <a:rPr lang="ru-RU" sz="2800" b="1" smtClean="0"/>
              <a:t>Вечно жаждущий знать и предвидеть.</a:t>
            </a:r>
            <a:br>
              <a:rPr lang="ru-RU" sz="2800" b="1" smtClean="0"/>
            </a:br>
            <a:r>
              <a:rPr lang="ru-RU" sz="2800" b="1" smtClean="0"/>
              <a:t>Кто сказал, что в науке поэзии нет?</a:t>
            </a:r>
            <a:br>
              <a:rPr lang="ru-RU" sz="2800" b="1" smtClean="0"/>
            </a:br>
            <a:r>
              <a:rPr lang="ru-RU" sz="2800" b="1" smtClean="0"/>
              <a:t>Нужно только понять и увидеть.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5429250" y="500062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>
              <a:solidFill>
                <a:srgbClr val="FF0000"/>
              </a:solidFill>
            </a:endParaRPr>
          </a:p>
          <a:p>
            <a:r>
              <a:rPr lang="ru-RU" b="1" i="1" u="sng"/>
              <a:t>М.В.Бромлей 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/>
          </p:nvPr>
        </p:nvGraphicFramePr>
        <p:xfrm>
          <a:off x="3779838" y="2857500"/>
          <a:ext cx="1368425" cy="1282700"/>
        </p:xfrm>
        <a:graphic>
          <a:graphicData uri="http://schemas.openxmlformats.org/presentationml/2006/ole">
            <p:oleObj spid="_x0000_s1026" name="Формула" r:id="rId3" imgW="203112" imgH="190417" progId="Equation.3">
              <p:embed/>
            </p:oleObj>
          </a:graphicData>
        </a:graphic>
      </p:graphicFrame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50825" y="1214438"/>
            <a:ext cx="86407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Название какого государства скрывается в математическом выражении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4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"/>
          <p:cNvSpPr txBox="1">
            <a:spLocks noChangeArrowheads="1"/>
          </p:cNvSpPr>
          <p:nvPr/>
        </p:nvSpPr>
        <p:spPr bwMode="auto">
          <a:xfrm>
            <a:off x="2714625" y="6069013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ПИРАМИДА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5058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928934"/>
            <a:ext cx="3952876" cy="30848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45059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285728"/>
            <a:ext cx="4189092" cy="314327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45060" name="Picture 4" descr="C:\Documents and Settings\Admin\Рабочий стол\11.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29256" y="285728"/>
            <a:ext cx="2976563" cy="22324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45061" name="Picture 5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11.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7224" y="3815956"/>
            <a:ext cx="3088449" cy="22133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2128838" y="6069013"/>
            <a:ext cx="407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СЕВАСТОПОЛЬ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Ships of Ukrainian Navy in Sevastopol, 2007.jpg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788" y="4586294"/>
            <a:ext cx="2857520" cy="134684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grpSp>
        <p:nvGrpSpPr>
          <p:cNvPr id="2" name="Группа 8"/>
          <p:cNvGrpSpPr/>
          <p:nvPr/>
        </p:nvGrpSpPr>
        <p:grpSpPr>
          <a:xfrm>
            <a:off x="285720" y="285728"/>
            <a:ext cx="6215106" cy="3929090"/>
            <a:chOff x="214282" y="142852"/>
            <a:chExt cx="6587976" cy="4354067"/>
          </a:xfrm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grpSpPr>
        <p:pic>
          <p:nvPicPr>
            <p:cNvPr id="114690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14282" y="142852"/>
              <a:ext cx="6587976" cy="4354067"/>
            </a:xfrm>
            <a:prstGeom prst="rect">
              <a:avLst/>
            </a:prstGeom>
            <a:noFill/>
            <a:ln w="28575" cmpd="thickThin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410719" y="3823648"/>
              <a:ext cx="1060711" cy="289906"/>
            </a:xfrm>
            <a:prstGeom prst="rect">
              <a:avLst/>
            </a:prstGeom>
            <a:solidFill>
              <a:srgbClr val="DCE6F2">
                <a:alpha val="83137"/>
              </a:srgbClr>
            </a:solidFill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u="sng" dirty="0">
                  <a:latin typeface="+mn-lt"/>
                  <a:cs typeface="+mn-cs"/>
                </a:rPr>
                <a:t>Севастополь 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2477438" y="3917636"/>
              <a:ext cx="142876" cy="14287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" name="Рисунок 9" descr="Balaclava bay.jpg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16" y="428628"/>
            <a:ext cx="2078450" cy="16430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1" name="Рисунок 10" descr="http://upload.wikimedia.org/wikipedia/ru/thumb/5/55/%D0%A0%D1%83%D0%B8%D0%BD%D1%8B_%D0%A5%D0%B5%D1%80%D1%81%D0%BE%D0%BD%D0%B5%D1%81%D0%B0.JPG/300px-%D0%A0%D1%83%D0%B8%D0%BD%D1%8B_%D0%A5%D0%B5%D1%80%D1%81%D0%BE%D0%BD%D0%B5%D1%81%D0%B0.JPG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3728" y="2505104"/>
            <a:ext cx="2085990" cy="15668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46082" name="Picture 2" descr="C:\Documents and Settings\Admin\Рабочий стол\8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57217" y="4572008"/>
            <a:ext cx="2672501" cy="17145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46083" name="Picture 3" descr="C:\Documents and Settings\Admin\Рабочий стол\87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144" y="4572008"/>
            <a:ext cx="2286016" cy="15136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429146" cy="59055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90500">
              <a:prstClr val="black"/>
            </a:innerShdw>
          </a:effectLst>
        </p:spPr>
      </p:pic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286375" y="714375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МОР</a:t>
            </a: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ДВА</a:t>
            </a:r>
            <a:endParaRPr lang="ru-RU" sz="2000">
              <a:latin typeface="Georgia" pitchFamily="18" charset="0"/>
              <a:cs typeface="+mn-cs"/>
            </a:endParaRP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6429375" y="5643563"/>
            <a:ext cx="2643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3" action="ppaction://hlinksldjump"/>
              </a:rPr>
              <a:t>ДВА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7107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15216" y="1658925"/>
            <a:ext cx="1552766" cy="21566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90500">
              <a:prstClr val="black"/>
            </a:innerShdw>
          </a:effectLst>
        </p:spPr>
      </p:pic>
      <p:pic>
        <p:nvPicPr>
          <p:cNvPr id="47108" name="Picture 4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43504" y="1657338"/>
            <a:ext cx="1714512" cy="215661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905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2600325" y="5643563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ВУЛКАН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8130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063" y="285728"/>
            <a:ext cx="7709589" cy="50720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341438"/>
            <a:ext cx="4484688" cy="5183187"/>
          </a:xfrm>
          <a:prstGeom prst="rect">
            <a:avLst/>
          </a:prstGeom>
          <a:noFill/>
          <a:ln w="1905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6077" y="260350"/>
            <a:ext cx="5976937" cy="4105275"/>
          </a:xfrm>
          <a:prstGeom prst="rect">
            <a:avLst/>
          </a:prstGeom>
          <a:noFill/>
          <a:ln w="1905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5072063" y="5643563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4" action="ppaction://hlinksldjump"/>
              </a:rPr>
              <a:t>КУБА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50" y="428625"/>
            <a:ext cx="5500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Гавана – столица Кубы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143240" y="4429125"/>
            <a:ext cx="2957523" cy="785825"/>
          </a:xfrm>
          <a:custGeom>
            <a:avLst/>
            <a:gdLst>
              <a:gd name="connsiteX0" fmla="*/ 2871788 w 2871788"/>
              <a:gd name="connsiteY0" fmla="*/ 0 h 842963"/>
              <a:gd name="connsiteX1" fmla="*/ 2871788 w 2871788"/>
              <a:gd name="connsiteY1" fmla="*/ 600075 h 842963"/>
              <a:gd name="connsiteX2" fmla="*/ 0 w 2871788"/>
              <a:gd name="connsiteY2" fmla="*/ 842963 h 842963"/>
              <a:gd name="connsiteX3" fmla="*/ 0 w 2871788"/>
              <a:gd name="connsiteY3" fmla="*/ 842963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1788" h="842963">
                <a:moveTo>
                  <a:pt x="2871788" y="0"/>
                </a:moveTo>
                <a:lnTo>
                  <a:pt x="2871788" y="600075"/>
                </a:lnTo>
                <a:lnTo>
                  <a:pt x="0" y="842963"/>
                </a:lnTo>
                <a:lnTo>
                  <a:pt x="0" y="842963"/>
                </a:lnTo>
              </a:path>
            </a:pathLst>
          </a:custGeom>
          <a:ln w="101600">
            <a:solidFill>
              <a:srgbClr val="C00000"/>
            </a:solidFill>
            <a:headEnd type="none" w="med" len="med"/>
            <a:tailEnd type="triangle" w="med" len="med"/>
          </a:ln>
          <a:effectLst>
            <a:glow rad="63500">
              <a:schemeClr val="bg1">
                <a:lumMod val="9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Кому принадлежат слова: «Вдохновение нужно в геометрии, как и в поэзии»?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grpSp>
        <p:nvGrpSpPr>
          <p:cNvPr id="38916" name="Группа 10"/>
          <p:cNvGrpSpPr>
            <a:grpSpLocks/>
          </p:cNvGrpSpPr>
          <p:nvPr/>
        </p:nvGrpSpPr>
        <p:grpSpPr bwMode="auto">
          <a:xfrm>
            <a:off x="57150" y="1214438"/>
            <a:ext cx="3286125" cy="3843337"/>
            <a:chOff x="57152" y="814370"/>
            <a:chExt cx="3286116" cy="3843360"/>
          </a:xfrm>
        </p:grpSpPr>
        <p:sp>
          <p:nvSpPr>
            <p:cNvPr id="12" name="Овал 11"/>
            <p:cNvSpPr/>
            <p:nvPr/>
          </p:nvSpPr>
          <p:spPr>
            <a:xfrm>
              <a:off x="485746" y="814370"/>
              <a:ext cx="2428892" cy="3286148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/>
                </a:extLst>
              </a:blip>
              <a:srcRect/>
              <a:stretch>
                <a:fillRect l="-18000" r="-9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8938" name="Группа 28"/>
            <p:cNvGrpSpPr>
              <a:grpSpLocks/>
            </p:cNvGrpSpPr>
            <p:nvPr/>
          </p:nvGrpSpPr>
          <p:grpSpPr bwMode="auto">
            <a:xfrm>
              <a:off x="57152" y="4014788"/>
              <a:ext cx="3286116" cy="642942"/>
              <a:chOff x="2483565" y="4014788"/>
              <a:chExt cx="3857614" cy="642942"/>
            </a:xfrm>
          </p:grpSpPr>
          <p:sp>
            <p:nvSpPr>
              <p:cNvPr id="15" name="Лента лицом вверх 14"/>
              <p:cNvSpPr/>
              <p:nvPr/>
            </p:nvSpPr>
            <p:spPr>
              <a:xfrm>
                <a:off x="2483565" y="4014788"/>
                <a:ext cx="3857614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942" name="Rectangle 5"/>
              <p:cNvSpPr>
                <a:spLocks noChangeArrowheads="1"/>
              </p:cNvSpPr>
              <p:nvPr/>
            </p:nvSpPr>
            <p:spPr bwMode="auto">
              <a:xfrm>
                <a:off x="3038257" y="4029080"/>
                <a:ext cx="278443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А.С. Пушкин</a:t>
                </a:r>
                <a:endParaRPr lang="ru-RU" sz="1600">
                  <a:latin typeface="Georgia" pitchFamily="18" charset="0"/>
                </a:endParaRPr>
              </a:p>
            </p:txBody>
          </p:sp>
        </p:grpSp>
      </p:grpSp>
      <p:grpSp>
        <p:nvGrpSpPr>
          <p:cNvPr id="38917" name="Группа 19"/>
          <p:cNvGrpSpPr>
            <a:grpSpLocks/>
          </p:cNvGrpSpPr>
          <p:nvPr/>
        </p:nvGrpSpPr>
        <p:grpSpPr bwMode="auto">
          <a:xfrm>
            <a:off x="5700713" y="1257300"/>
            <a:ext cx="3429000" cy="3786188"/>
            <a:chOff x="2943214" y="285728"/>
            <a:chExt cx="3429024" cy="3786214"/>
          </a:xfrm>
        </p:grpSpPr>
        <p:sp>
          <p:nvSpPr>
            <p:cNvPr id="21" name="Овал 20"/>
            <p:cNvSpPr/>
            <p:nvPr/>
          </p:nvSpPr>
          <p:spPr>
            <a:xfrm>
              <a:off x="3486140" y="285728"/>
              <a:ext cx="2428892" cy="3286148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/>
                </a:extLst>
              </a:blip>
              <a:srcRect/>
              <a:stretch>
                <a:fillRect l="-4000" r="-14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8930" name="Группа 29"/>
            <p:cNvGrpSpPr>
              <a:grpSpLocks/>
            </p:cNvGrpSpPr>
            <p:nvPr/>
          </p:nvGrpSpPr>
          <p:grpSpPr bwMode="auto">
            <a:xfrm>
              <a:off x="2943214" y="3429000"/>
              <a:ext cx="3429024" cy="642942"/>
              <a:chOff x="2466755" y="4014788"/>
              <a:chExt cx="4025376" cy="642942"/>
            </a:xfrm>
          </p:grpSpPr>
          <p:sp>
            <p:nvSpPr>
              <p:cNvPr id="23" name="Лента лицом вверх 22"/>
              <p:cNvSpPr/>
              <p:nvPr/>
            </p:nvSpPr>
            <p:spPr>
              <a:xfrm>
                <a:off x="2466755" y="4014788"/>
                <a:ext cx="4025376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934" name="Rectangle 5"/>
              <p:cNvSpPr>
                <a:spLocks noChangeArrowheads="1"/>
              </p:cNvSpPr>
              <p:nvPr/>
            </p:nvSpPr>
            <p:spPr bwMode="auto">
              <a:xfrm>
                <a:off x="2986697" y="4029080"/>
                <a:ext cx="301903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Н.А. Некрасов</a:t>
                </a:r>
                <a:endParaRPr lang="ru-RU" sz="2400">
                  <a:latin typeface="Georgia" pitchFamily="18" charset="0"/>
                </a:endParaRPr>
              </a:p>
            </p:txBody>
          </p:sp>
        </p:grpSp>
      </p:grpSp>
      <p:grpSp>
        <p:nvGrpSpPr>
          <p:cNvPr id="38918" name="Группа 24"/>
          <p:cNvGrpSpPr>
            <a:grpSpLocks/>
          </p:cNvGrpSpPr>
          <p:nvPr/>
        </p:nvGrpSpPr>
        <p:grpSpPr bwMode="auto">
          <a:xfrm>
            <a:off x="2628900" y="1928813"/>
            <a:ext cx="4057650" cy="3857625"/>
            <a:chOff x="2686038" y="857232"/>
            <a:chExt cx="4057680" cy="3857652"/>
          </a:xfrm>
        </p:grpSpPr>
        <p:sp>
          <p:nvSpPr>
            <p:cNvPr id="26" name="Овал 25"/>
            <p:cNvSpPr/>
            <p:nvPr/>
          </p:nvSpPr>
          <p:spPr>
            <a:xfrm>
              <a:off x="3428992" y="857232"/>
              <a:ext cx="2428892" cy="3357586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 l="-6000" t="-1000" r="-8000" b="-6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8922" name="Группа 32"/>
            <p:cNvGrpSpPr>
              <a:grpSpLocks/>
            </p:cNvGrpSpPr>
            <p:nvPr/>
          </p:nvGrpSpPr>
          <p:grpSpPr bwMode="auto">
            <a:xfrm>
              <a:off x="2686038" y="4071942"/>
              <a:ext cx="4057680" cy="642942"/>
              <a:chOff x="2400286" y="4014788"/>
              <a:chExt cx="4057680" cy="642942"/>
            </a:xfrm>
          </p:grpSpPr>
          <p:sp>
            <p:nvSpPr>
              <p:cNvPr id="28" name="Лента лицом вверх 27"/>
              <p:cNvSpPr/>
              <p:nvPr/>
            </p:nvSpPr>
            <p:spPr>
              <a:xfrm>
                <a:off x="2400286" y="4014788"/>
                <a:ext cx="4057680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926" name="Rectangle 5"/>
              <p:cNvSpPr>
                <a:spLocks noChangeArrowheads="1"/>
              </p:cNvSpPr>
              <p:nvPr/>
            </p:nvSpPr>
            <p:spPr bwMode="auto">
              <a:xfrm>
                <a:off x="2709020" y="4029080"/>
                <a:ext cx="343834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М.Ю. Лермонтов</a:t>
                </a:r>
                <a:endParaRPr lang="ru-RU" sz="2400">
                  <a:latin typeface="Georgia" pitchFamily="18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0825" y="1700213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Какое натуральное число присутствует в названии известной картины Ивана Айвазовского?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Какая геометрическая фигура изображена на самой известной картине Казимира Малевича?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Какая геометрическая фигура занимает центральное место на известной картине Пабло Пикассо?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0" y="500063"/>
            <a:ext cx="4114800" cy="5715000"/>
          </a:xfrm>
        </p:spPr>
        <p:txBody>
          <a:bodyPr/>
          <a:lstStyle/>
          <a:p>
            <a:pPr eaLnBrk="1" hangingPunct="1"/>
            <a:r>
              <a:rPr lang="ru-RU" sz="2800" smtClean="0"/>
              <a:t>«</a:t>
            </a:r>
            <a:r>
              <a:rPr lang="ru-RU" sz="2800" i="1" smtClean="0"/>
              <a:t>Предмет математики столь серьезен, что не следует упускать ни одной возможности сделать его более занимательным».</a:t>
            </a:r>
            <a:br>
              <a:rPr lang="ru-RU" sz="2800" i="1" smtClean="0"/>
            </a:b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2800" b="1" i="1" u="sng" smtClean="0"/>
              <a:t>Блез Паскаль</a:t>
            </a:r>
            <a:endParaRPr lang="ru-RU" sz="2800" b="1" u="sng" smtClean="0"/>
          </a:p>
        </p:txBody>
      </p:sp>
      <p:pic>
        <p:nvPicPr>
          <p:cNvPr id="7171" name="Содержимое 3" descr="prevratniy_polet_reniy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0713" y="357188"/>
            <a:ext cx="3808412" cy="6072187"/>
          </a:xfrm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Назовите «математическое» направление в изобразительном искусстве начала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XX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века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86050" y="5143500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А. С. Пушкин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14638" y="500042"/>
            <a:ext cx="3300436" cy="4286278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/>
              </a:extLst>
            </a:blip>
            <a:srcRect/>
            <a:stretch>
              <a:fillRect l="-18000" r="-9000"/>
            </a:stretch>
          </a:blipFill>
          <a:ln w="190500" cmpd="tri"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60350" y="5229225"/>
            <a:ext cx="8640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Картина И. Айвазовского «Девятый вал»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2671763" y="5786438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Девять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9154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4360" y="212594"/>
            <a:ext cx="7470083" cy="493091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79388" y="5157788"/>
            <a:ext cx="8640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Картина К. Малевича «Черный квадрат»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6083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14625" y="5786438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Квадрат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Чёрный квадрат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357166"/>
            <a:ext cx="5572164" cy="471490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79388" y="5253038"/>
            <a:ext cx="8640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Картина П. Пикассо «Девочка на шаре»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710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14625" y="5786438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Шар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Девочка на шаре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9858" y="142852"/>
            <a:ext cx="2853383" cy="500066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714625" y="4857750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Кубизм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" name="Рисунок 6" descr="Хуан Грис. Человек в кафе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7514" y="142852"/>
            <a:ext cx="3002916" cy="435771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1202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9334" y="171428"/>
            <a:ext cx="2524815" cy="30718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1203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144" y="3379043"/>
            <a:ext cx="2433393" cy="32789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1204" name="Picture 4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00838" y="3587043"/>
            <a:ext cx="2214578" cy="30731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1206" name="Picture 6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172812"/>
            <a:ext cx="2357454" cy="28137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Назовите геометрический вид тополя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0825" y="2133600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Вечнозеленый конус – это…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23850" y="214313"/>
            <a:ext cx="864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Какое математическое понятие объединяет эти живые организмы?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65542" name="Picture 6" descr="63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6853" y="1585236"/>
            <a:ext cx="3955981" cy="3072498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3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2226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1571612"/>
            <a:ext cx="4143570" cy="310968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63535" y="1255710"/>
            <a:ext cx="4394745" cy="2959108"/>
          </a:xfrm>
          <a:prstGeom prst="rect">
            <a:avLst/>
          </a:prstGeom>
          <a:noFill/>
          <a:ln w="1905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0" y="47625"/>
            <a:ext cx="8926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Какое геометрическое преобразование фигур демонстрируют эти красавицы?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13" y="6143625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3" action="ppaction://hlinksldjump"/>
              </a:rPr>
              <a:t>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3250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43306" y="4572008"/>
            <a:ext cx="2586030" cy="193952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3251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18" y="1285860"/>
            <a:ext cx="3429024" cy="257176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3253" name="Picture 5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3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72264" y="4714884"/>
            <a:ext cx="2286016" cy="11430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3254" name="Picture 6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3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4229105"/>
            <a:ext cx="2928958" cy="234316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92" name="Group 452"/>
          <p:cNvGraphicFramePr>
            <a:graphicFrameLocks noGrp="1"/>
          </p:cNvGraphicFramePr>
          <p:nvPr>
            <p:ph/>
          </p:nvPr>
        </p:nvGraphicFramePr>
        <p:xfrm>
          <a:off x="199533" y="0"/>
          <a:ext cx="8944467" cy="5939966"/>
        </p:xfrm>
        <a:graphic>
          <a:graphicData uri="http://schemas.openxmlformats.org/drawingml/2006/table">
            <a:tbl>
              <a:tblPr/>
              <a:tblGrid>
                <a:gridCol w="4228995"/>
                <a:gridCol w="939581"/>
                <a:gridCol w="944851"/>
                <a:gridCol w="943095"/>
                <a:gridCol w="944851"/>
                <a:gridCol w="943094"/>
              </a:tblGrid>
              <a:tr h="10161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Великие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и знаменитые</a:t>
                      </a:r>
                      <a:endParaRPr kumimoji="0" lang="ru-RU" sz="2800" b="0" i="0" u="none" strike="noStrike" cap="none" spc="300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Шифровальщи</a:t>
                      </a: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spc="300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8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Карта мира</a:t>
                      </a:r>
                      <a:endParaRPr kumimoji="0" lang="ru-RU" sz="2800" b="0" i="0" u="none" strike="noStrike" cap="none" spc="300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Мир культуры</a:t>
                      </a:r>
                      <a:endParaRPr kumimoji="0" lang="ru-RU" sz="2800" b="0" i="0" u="none" strike="noStrike" cap="none" spc="300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0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841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Чудеса природы</a:t>
                      </a:r>
                      <a:endParaRPr kumimoji="0" lang="ru-RU" sz="2800" b="0" i="0" u="none" strike="noStrike" cap="none" spc="300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6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9857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Среднее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300" normalizeH="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арифметическое</a:t>
                      </a:r>
                      <a:endParaRPr kumimoji="0" lang="ru-RU" sz="2800" b="0" i="0" u="none" strike="noStrike" cap="none" spc="300" normalizeH="0" baseline="0" dirty="0" smtClean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2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30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8195" name="Picture 3" descr="E:\Документы\1. КОВАЛЕВА И. М\8. Презентации\5. Коллекция картинок\2. Картинки для презентаций\Знаки, иконки, стрелки\Знаки\стрелки. кнопки\9.pn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email"/>
          <a:srcRect/>
          <a:stretch>
            <a:fillRect/>
          </a:stretch>
        </p:blipFill>
        <p:spPr bwMode="auto">
          <a:xfrm>
            <a:off x="7500938" y="6186488"/>
            <a:ext cx="13827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6407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Какая геометрическая фигура очень больно кусается,  иногда со смертельным исходом?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3929063" y="5500688"/>
            <a:ext cx="5143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Пирамидальный тополь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428604"/>
            <a:ext cx="4120394" cy="5000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4275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66"/>
            <a:ext cx="3444455" cy="58579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4643438" y="5929313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Кипарис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7166"/>
            <a:ext cx="3357586" cy="550169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5299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4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00100" y="357166"/>
            <a:ext cx="2571768" cy="61722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5076825" y="4135438"/>
            <a:ext cx="316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ОСЬ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миног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755650" y="4143375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л</a:t>
            </a:r>
            <a:r>
              <a:rPr lang="ru-RU" sz="3200" b="1" dirty="0" err="1">
                <a:solidFill>
                  <a:srgbClr val="C00000"/>
                </a:solidFill>
                <a:latin typeface="Georgia" pitchFamily="18" charset="0"/>
                <a:cs typeface="+mn-cs"/>
              </a:rPr>
              <a:t>ОСЬ</a:t>
            </a:r>
            <a:endParaRPr lang="ru-RU" dirty="0">
              <a:solidFill>
                <a:srgbClr val="C00000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2571750" y="4857750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Ось</a:t>
            </a:r>
            <a:r>
              <a:rPr lang="ru-RU" sz="3600" b="1" u="sng">
                <a:solidFill>
                  <a:srgbClr val="7030A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8" name="Picture 6" descr="63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6853" y="857232"/>
            <a:ext cx="3955981" cy="3072498"/>
          </a:xfrm>
          <a:prstGeom prst="rect">
            <a:avLst/>
          </a:prstGeom>
          <a:solidFill>
            <a:schemeClr val="accent2"/>
          </a:solidFill>
          <a:ln w="19050" cmpd="thickThin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9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857232"/>
            <a:ext cx="4143570" cy="310968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 cstate="email"/>
          <a:srcRect l="16228" t="18684" r="13606" b="18317"/>
          <a:stretch>
            <a:fillRect/>
          </a:stretch>
        </p:blipFill>
        <p:spPr bwMode="auto">
          <a:xfrm>
            <a:off x="1016026" y="333375"/>
            <a:ext cx="7270750" cy="4895850"/>
          </a:xfrm>
          <a:prstGeom prst="rect">
            <a:avLst/>
          </a:prstGeom>
          <a:noFill/>
          <a:ln w="1270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18792" name="Freeform 8"/>
          <p:cNvSpPr>
            <a:spLocks/>
          </p:cNvSpPr>
          <p:nvPr/>
        </p:nvSpPr>
        <p:spPr bwMode="auto">
          <a:xfrm>
            <a:off x="4500563" y="657225"/>
            <a:ext cx="200025" cy="4427538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0" y="2789"/>
              </a:cxn>
            </a:cxnLst>
            <a:rect l="0" t="0" r="r" b="b"/>
            <a:pathLst>
              <a:path w="126" h="2789">
                <a:moveTo>
                  <a:pt x="126" y="0"/>
                </a:moveTo>
                <a:lnTo>
                  <a:pt x="0" y="2789"/>
                </a:lnTo>
              </a:path>
            </a:pathLst>
          </a:custGeom>
          <a:noFill/>
          <a:ln w="57150" cap="flat" cmpd="sng">
            <a:solidFill>
              <a:schemeClr val="bg1">
                <a:lumMod val="95000"/>
              </a:schemeClr>
            </a:solidFill>
            <a:prstDash val="lgDashDot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8793" name="Freeform 9"/>
          <p:cNvSpPr>
            <a:spLocks/>
          </p:cNvSpPr>
          <p:nvPr/>
        </p:nvSpPr>
        <p:spPr bwMode="auto">
          <a:xfrm>
            <a:off x="2128838" y="1171575"/>
            <a:ext cx="5057775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86" y="90"/>
              </a:cxn>
            </a:cxnLst>
            <a:rect l="0" t="0" r="r" b="b"/>
            <a:pathLst>
              <a:path w="3186" h="90">
                <a:moveTo>
                  <a:pt x="0" y="0"/>
                </a:moveTo>
                <a:lnTo>
                  <a:pt x="3186" y="90"/>
                </a:lnTo>
              </a:path>
            </a:pathLst>
          </a:custGeom>
          <a:noFill/>
          <a:ln w="57150" cap="flat" cmpd="sng">
            <a:solidFill>
              <a:schemeClr val="bg1">
                <a:lumMod val="9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3857625" y="4343400"/>
            <a:ext cx="138588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3" y="27"/>
              </a:cxn>
            </a:cxnLst>
            <a:rect l="0" t="0" r="r" b="b"/>
            <a:pathLst>
              <a:path w="873" h="27">
                <a:moveTo>
                  <a:pt x="0" y="0"/>
                </a:moveTo>
                <a:lnTo>
                  <a:pt x="873" y="27"/>
                </a:lnTo>
              </a:path>
            </a:pathLst>
          </a:custGeom>
          <a:noFill/>
          <a:ln w="57150" cap="flat" cmpd="sng">
            <a:solidFill>
              <a:schemeClr val="bg1">
                <a:lumMod val="95000"/>
              </a:schemeClr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2571750" y="5286375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3" action="ppaction://hlinksldjump"/>
              </a:rPr>
              <a:t>Осевая симметрия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8"/>
          <p:cNvSpPr txBox="1">
            <a:spLocks noChangeArrowheads="1"/>
          </p:cNvSpPr>
          <p:nvPr/>
        </p:nvSpPr>
        <p:spPr bwMode="auto">
          <a:xfrm>
            <a:off x="5000625" y="6021388"/>
            <a:ext cx="3527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A50021"/>
                </a:solidFill>
                <a:latin typeface="Georgia" pitchFamily="18" charset="0"/>
                <a:hlinkClick r:id="rId2" action="ppaction://hlinksldjump"/>
              </a:rPr>
              <a:t>КОНУС</a:t>
            </a:r>
            <a:endParaRPr lang="ru-RU">
              <a:latin typeface="Georgia" pitchFamily="18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50825" y="71438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Конус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– хищный морской моллюск с конической яркой раковиной, имеющий ядовитую железу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6322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86314" y="1785926"/>
            <a:ext cx="3952886" cy="40793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6323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0970" y="1785926"/>
            <a:ext cx="3619526" cy="2714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6324" name="Picture 4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00100" y="4929198"/>
            <a:ext cx="2357454" cy="16959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8"/>
          <p:cNvSpPr txBox="1">
            <a:spLocks noChangeArrowheads="1"/>
          </p:cNvSpPr>
          <p:nvPr/>
        </p:nvSpPr>
        <p:spPr bwMode="auto">
          <a:xfrm>
            <a:off x="4344988" y="249237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59395" name="Line 9"/>
          <p:cNvSpPr>
            <a:spLocks noChangeShapeType="1"/>
          </p:cNvSpPr>
          <p:nvPr/>
        </p:nvSpPr>
        <p:spPr bwMode="auto">
          <a:xfrm>
            <a:off x="142875" y="53086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396" name="Text Box 10"/>
          <p:cNvSpPr txBox="1">
            <a:spLocks noChangeArrowheads="1"/>
          </p:cNvSpPr>
          <p:nvPr/>
        </p:nvSpPr>
        <p:spPr bwMode="auto">
          <a:xfrm>
            <a:off x="4014788" y="5300663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A50021"/>
                </a:solidFill>
                <a:latin typeface="Georgia" pitchFamily="18" charset="0"/>
              </a:rPr>
              <a:t>2</a:t>
            </a:r>
            <a:endParaRPr lang="ru-RU">
              <a:latin typeface="Georgia" pitchFamily="18" charset="0"/>
            </a:endParaRP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816350" cy="3167062"/>
          </a:xfrm>
          <a:prstGeom prst="rect">
            <a:avLst/>
          </a:prstGeom>
          <a:noFill/>
          <a:ln w="19050" cmpd="tri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988" y="119063"/>
            <a:ext cx="9045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Среднее арифметическое ежа и проволоки... 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4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7346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1310" y="1655673"/>
            <a:ext cx="3808493" cy="305921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7"/>
          <p:cNvSpPr txBox="1">
            <a:spLocks noChangeArrowheads="1"/>
          </p:cNvSpPr>
          <p:nvPr/>
        </p:nvSpPr>
        <p:spPr bwMode="auto">
          <a:xfrm>
            <a:off x="4314825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</a:p>
        </p:txBody>
      </p:sp>
      <p:sp>
        <p:nvSpPr>
          <p:cNvPr id="60419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4043363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A5002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71438"/>
            <a:ext cx="9259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Среднее арифметическое женщины и рыбы... 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9395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4393" y="714356"/>
            <a:ext cx="3178979" cy="4238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59396" name="Picture 4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0628" y="1357298"/>
            <a:ext cx="3795281" cy="2853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9"/>
          <p:cNvSpPr txBox="1">
            <a:spLocks noChangeArrowheads="1"/>
          </p:cNvSpPr>
          <p:nvPr/>
        </p:nvSpPr>
        <p:spPr bwMode="auto">
          <a:xfrm>
            <a:off x="4273550" y="2781300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61443" name="Line 8"/>
          <p:cNvSpPr>
            <a:spLocks noChangeShapeType="1"/>
          </p:cNvSpPr>
          <p:nvPr/>
        </p:nvSpPr>
        <p:spPr bwMode="auto">
          <a:xfrm>
            <a:off x="179388" y="5219700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3971925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A5002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438" y="71438"/>
            <a:ext cx="902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Среднее арифметическое коня и мужчины... 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60418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51140" y="785794"/>
            <a:ext cx="3888782" cy="41434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pic>
        <p:nvPicPr>
          <p:cNvPr id="60419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891176" cy="27860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7"/>
          <p:cNvSpPr txBox="1">
            <a:spLocks noChangeArrowheads="1"/>
          </p:cNvSpPr>
          <p:nvPr/>
        </p:nvSpPr>
        <p:spPr bwMode="auto">
          <a:xfrm>
            <a:off x="3857625" y="52292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A50021"/>
                </a:solidFill>
                <a:latin typeface="Georgia" pitchFamily="18" charset="0"/>
              </a:rPr>
              <a:t>2</a:t>
            </a:r>
            <a:endParaRPr lang="ru-RU">
              <a:latin typeface="Georgia" pitchFamily="18" charset="0"/>
            </a:endParaRPr>
          </a:p>
        </p:txBody>
      </p:sp>
      <p:sp>
        <p:nvSpPr>
          <p:cNvPr id="62467" name="Text Box 8"/>
          <p:cNvSpPr txBox="1">
            <a:spLocks noChangeArrowheads="1"/>
          </p:cNvSpPr>
          <p:nvPr/>
        </p:nvSpPr>
        <p:spPr bwMode="auto">
          <a:xfrm>
            <a:off x="4252913" y="2492375"/>
            <a:ext cx="503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62468" name="Line 9"/>
          <p:cNvSpPr>
            <a:spLocks noChangeShapeType="1"/>
          </p:cNvSpPr>
          <p:nvPr/>
        </p:nvSpPr>
        <p:spPr bwMode="auto">
          <a:xfrm>
            <a:off x="179388" y="5172075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06575" y="71438"/>
            <a:ext cx="5408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Среднее арифметическое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велосипеда и мотоцикла…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10" name="Рисунок 9" descr="Обои Honda CBR250R фото и картинки">
            <a:hlinkClick r:id="rId3" tooltip="&quot;Обои Honda CBR250R фото и картинки&quot;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0935" y="1214423"/>
            <a:ext cx="4048783" cy="314327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6082" name="Picture 2" descr="C:\Documents and Settings\Admin\Рабочий стол\вело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7146" y="1571612"/>
            <a:ext cx="3968683" cy="26432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Кто из этих учёных участвовал в атлетических состязаниях и на олимпийских  играх был дважды увенчан лавровым венком за победу                  в кулачном бою?</a:t>
            </a:r>
          </a:p>
        </p:txBody>
      </p:sp>
      <p:grpSp>
        <p:nvGrpSpPr>
          <p:cNvPr id="9219" name="Группа 11"/>
          <p:cNvGrpSpPr>
            <a:grpSpLocks/>
          </p:cNvGrpSpPr>
          <p:nvPr/>
        </p:nvGrpSpPr>
        <p:grpSpPr bwMode="auto">
          <a:xfrm>
            <a:off x="3275013" y="2843213"/>
            <a:ext cx="2641600" cy="3252787"/>
            <a:chOff x="3275318" y="2843226"/>
            <a:chExt cx="2641558" cy="3252134"/>
          </a:xfrm>
        </p:grpSpPr>
        <p:pic>
          <p:nvPicPr>
            <p:cNvPr id="109572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15178" y="2843226"/>
              <a:ext cx="2071702" cy="2514600"/>
            </a:xfrm>
            <a:prstGeom prst="rect">
              <a:avLst/>
            </a:prstGeom>
            <a:noFill/>
            <a:ln w="28575" cmpd="tri">
              <a:solidFill>
                <a:schemeClr val="tx2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  <a:innerShdw blurRad="254000">
                <a:prstClr val="black"/>
              </a:innerShdw>
            </a:effectLst>
          </p:spPr>
        </p:pic>
        <p:sp>
          <p:nvSpPr>
            <p:cNvPr id="9228" name="Rectangle 5"/>
            <p:cNvSpPr>
              <a:spLocks noChangeArrowheads="1"/>
            </p:cNvSpPr>
            <p:nvPr/>
          </p:nvSpPr>
          <p:spPr bwMode="auto">
            <a:xfrm>
              <a:off x="3275318" y="5572140"/>
              <a:ext cx="264155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A50021"/>
                  </a:solidFill>
                  <a:latin typeface="Georgia" pitchFamily="18" charset="0"/>
                </a:rPr>
                <a:t>ПИФАГОР</a:t>
              </a:r>
              <a:endParaRPr lang="ru-RU">
                <a:latin typeface="Georgia" pitchFamily="18" charset="0"/>
              </a:endParaRPr>
            </a:p>
          </p:txBody>
        </p:sp>
      </p:grpSp>
      <p:sp>
        <p:nvSpPr>
          <p:cNvPr id="9220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6143625"/>
            <a:ext cx="1643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solidFill>
                  <a:srgbClr val="002060"/>
                </a:solidFill>
                <a:latin typeface="Georgia" pitchFamily="18" charset="0"/>
                <a:hlinkClick r:id="rId3" action="ppaction://hlinksldjump"/>
              </a:rPr>
              <a:t>ответ</a:t>
            </a:r>
            <a:endParaRPr lang="ru-RU" sz="3400" b="1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9221" name="Группа 12"/>
          <p:cNvGrpSpPr>
            <a:grpSpLocks/>
          </p:cNvGrpSpPr>
          <p:nvPr/>
        </p:nvGrpSpPr>
        <p:grpSpPr bwMode="auto">
          <a:xfrm>
            <a:off x="6684963" y="2586038"/>
            <a:ext cx="2101850" cy="3451225"/>
            <a:chOff x="6685004" y="2453760"/>
            <a:chExt cx="2101838" cy="3450373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 l="2648"/>
            <a:stretch>
              <a:fillRect/>
            </a:stretch>
          </p:blipFill>
          <p:spPr bwMode="auto">
            <a:xfrm>
              <a:off x="6685004" y="2453760"/>
              <a:ext cx="2101838" cy="2714644"/>
            </a:xfrm>
            <a:prstGeom prst="rect">
              <a:avLst/>
            </a:prstGeom>
            <a:noFill/>
            <a:ln w="28575" cmpd="tri">
              <a:solidFill>
                <a:schemeClr val="tx2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  <a:innerShdw blurRad="254000">
                <a:prstClr val="black"/>
              </a:innerShdw>
            </a:effectLst>
          </p:spPr>
        </p:pic>
        <p:sp>
          <p:nvSpPr>
            <p:cNvPr id="9226" name="Rectangle 5"/>
            <p:cNvSpPr>
              <a:spLocks noChangeArrowheads="1"/>
            </p:cNvSpPr>
            <p:nvPr/>
          </p:nvSpPr>
          <p:spPr bwMode="auto">
            <a:xfrm>
              <a:off x="6918624" y="5385020"/>
              <a:ext cx="1712896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A50021"/>
                  </a:solidFill>
                  <a:latin typeface="Georgia" pitchFamily="18" charset="0"/>
                </a:rPr>
                <a:t>ФАЛЕС</a:t>
              </a:r>
              <a:endParaRPr lang="ru-RU">
                <a:latin typeface="Georgia" pitchFamily="18" charset="0"/>
              </a:endParaRPr>
            </a:p>
          </p:txBody>
        </p:sp>
      </p:grpSp>
      <p:grpSp>
        <p:nvGrpSpPr>
          <p:cNvPr id="9222" name="Группа 10"/>
          <p:cNvGrpSpPr>
            <a:grpSpLocks/>
          </p:cNvGrpSpPr>
          <p:nvPr/>
        </p:nvGrpSpPr>
        <p:grpSpPr bwMode="auto">
          <a:xfrm>
            <a:off x="188913" y="2590800"/>
            <a:ext cx="2427287" cy="3446463"/>
            <a:chOff x="188704" y="2487860"/>
            <a:chExt cx="2427276" cy="3445769"/>
          </a:xfrm>
        </p:grpSpPr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188704" y="5414516"/>
              <a:ext cx="2427276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A50021"/>
                  </a:solidFill>
                  <a:latin typeface="Georgia" pitchFamily="18" charset="0"/>
                </a:rPr>
                <a:t>АРХИМЕД</a:t>
              </a:r>
              <a:endParaRPr lang="ru-RU">
                <a:latin typeface="Georgia" pitchFamily="18" charset="0"/>
              </a:endParaRPr>
            </a:p>
          </p:txBody>
        </p:sp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57158" y="2487860"/>
              <a:ext cx="2071702" cy="2714644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  <a:innerShdw blurRad="254000">
                <a:prstClr val="black"/>
              </a:innerShdw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7"/>
          <p:cNvSpPr txBox="1">
            <a:spLocks noChangeArrowheads="1"/>
          </p:cNvSpPr>
          <p:nvPr/>
        </p:nvSpPr>
        <p:spPr bwMode="auto">
          <a:xfrm>
            <a:off x="4283075" y="2492375"/>
            <a:ext cx="503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A50021"/>
                </a:solidFill>
                <a:latin typeface="Georgia" pitchFamily="18" charset="0"/>
              </a:rPr>
              <a:t>+</a:t>
            </a:r>
            <a:endParaRPr lang="ru-RU">
              <a:latin typeface="Georgia" pitchFamily="18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358775" y="5373688"/>
            <a:ext cx="8785225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3929063" y="5445125"/>
            <a:ext cx="1152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A50021"/>
                </a:solidFill>
                <a:latin typeface="Georgia" pitchFamily="18" charset="0"/>
              </a:rPr>
              <a:t>2</a:t>
            </a:r>
            <a:endParaRPr lang="ru-RU">
              <a:latin typeface="Georgia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Среднее арифметическое холодильника и вентилятора…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00" y="6143625"/>
            <a:ext cx="164147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  <a:hlinkClick r:id="rId2" action="ppaction://hlinksldjump"/>
              </a:rPr>
              <a:t>ответ</a:t>
            </a:r>
            <a:endParaRPr lang="ru-RU" sz="3400" b="1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2985689" cy="3500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5019" y="1142984"/>
            <a:ext cx="2236849" cy="40005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1000125" y="5354638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КОЛЮЧАЯ ПРОВОЛОКА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8370" name="Picture 2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99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7000" y="214290"/>
            <a:ext cx="6350000" cy="5003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2"/>
          <p:cNvSpPr txBox="1">
            <a:spLocks noChangeArrowheads="1"/>
          </p:cNvSpPr>
          <p:nvPr/>
        </p:nvSpPr>
        <p:spPr bwMode="auto">
          <a:xfrm>
            <a:off x="2714625" y="5286375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РУСАЛКА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Рисунок 3" descr="Изображение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572" y="428604"/>
            <a:ext cx="6500858" cy="4714908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2714625" y="5426075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КЕНТАВР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8130" name="Picture 2" descr="C:\Documents and Settings\Admin\Рабочий стол\кен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85866" y="254000"/>
            <a:ext cx="6310330" cy="50548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2714625" y="5283200"/>
            <a:ext cx="3786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2" action="ppaction://hlinksldjump"/>
              </a:rPr>
              <a:t>МОПЕД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8925" y="-6350"/>
            <a:ext cx="864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  <a:cs typeface="+mn-cs"/>
              </a:rPr>
              <a:t>Мопед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– велосипед с двигателем внутреннего сгорания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47106" name="Picture 2" descr="C:\Documents and Settings\Admin\Рабочий стол\мо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8872" y="1313567"/>
            <a:ext cx="4071966" cy="38520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00152" y="285728"/>
            <a:ext cx="6286544" cy="4676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1714500" y="5219700"/>
            <a:ext cx="6000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7030A0"/>
                </a:solidFill>
                <a:latin typeface="Georgia" pitchFamily="18" charset="0"/>
                <a:hlinkClick r:id="rId3" action="ppaction://hlinksldjump"/>
              </a:rPr>
              <a:t>КОНДИЦИОНЕР</a:t>
            </a:r>
            <a:endParaRPr lang="ru-RU" sz="3600" b="1" u="sng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13"/>
          <p:cNvSpPr>
            <a:spLocks noChangeArrowheads="1" noChangeShapeType="1" noTextEdit="1"/>
          </p:cNvSpPr>
          <p:nvPr/>
        </p:nvSpPr>
        <p:spPr bwMode="auto">
          <a:xfrm>
            <a:off x="611188" y="857250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ПОДВЕДЕНИЕ </a:t>
            </a:r>
          </a:p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ИТОГОВ ИГРЫ</a:t>
            </a:r>
          </a:p>
        </p:txBody>
      </p:sp>
      <p:pic>
        <p:nvPicPr>
          <p:cNvPr id="69635" name="Picture 4" descr="C:\Documents and Settings\Admin\Рабочий стол\Рисунок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13" y="5616575"/>
            <a:ext cx="18716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13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8086725" cy="45370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ПОЗДРАВЛЯЕМ</a:t>
            </a:r>
          </a:p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ПОБЕДИТЕЛЕЙ</a:t>
            </a:r>
          </a:p>
        </p:txBody>
      </p:sp>
      <p:pic>
        <p:nvPicPr>
          <p:cNvPr id="70659" name="Picture 18" descr="007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15888"/>
            <a:ext cx="18716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9" descr="007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67513" y="0"/>
            <a:ext cx="23764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0" descr="007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196975"/>
            <a:ext cx="9366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21" descr="007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0"/>
            <a:ext cx="1727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2" descr="007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765175"/>
            <a:ext cx="7921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23" descr="007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3857625"/>
            <a:ext cx="1547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24" descr="007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5949950"/>
            <a:ext cx="7921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25" descr="007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57313" y="5929313"/>
            <a:ext cx="79216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26" descr="007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3357563"/>
            <a:ext cx="7921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27" descr="007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5445125"/>
            <a:ext cx="7921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9" name="Picture 28" descr="007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5572125"/>
            <a:ext cx="9366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8001024" y="5929330"/>
            <a:ext cx="785818" cy="71438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Ссылки на использованные изображения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0042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Пифагор </a:t>
            </a:r>
            <a:r>
              <a:rPr lang="ru-RU" sz="1600" u="sng" dirty="0">
                <a:latin typeface="Georgia" pitchFamily="18" charset="0"/>
                <a:cs typeface="+mn-cs"/>
                <a:hlinkClick r:id="rId2"/>
              </a:rPr>
              <a:t>http://www.uralligaculture.ru/img/kat/main1000930.jpg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Архимед </a:t>
            </a:r>
            <a:r>
              <a:rPr lang="ru-RU" sz="1600" u="sng" dirty="0">
                <a:latin typeface="Georgia" pitchFamily="18" charset="0"/>
                <a:cs typeface="+mn-cs"/>
                <a:hlinkClick r:id="rId3"/>
              </a:rPr>
              <a:t>http://crydee.sai.msu.ru/Universe_and_us/4num/images/Archimed.jpg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Фалес </a:t>
            </a:r>
            <a:r>
              <a:rPr lang="ru-RU" sz="1600" u="sng" dirty="0">
                <a:latin typeface="Georgia" pitchFamily="18" charset="0"/>
                <a:cs typeface="+mn-cs"/>
                <a:hlinkClick r:id="rId4"/>
              </a:rPr>
              <a:t>http://www.zaitseva-irina.ru/archiv/Fofos/Fales.jpg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Пушкин </a:t>
            </a:r>
            <a:r>
              <a:rPr lang="ru-RU" sz="1600" dirty="0">
                <a:latin typeface="Georgia" pitchFamily="18" charset="0"/>
                <a:cs typeface="+mn-cs"/>
                <a:hlinkClick r:id="rId5"/>
              </a:rPr>
              <a:t>http://www.travel2moscow.com/upload/19601/А.С.%20Пушкин.%201827%20год%20(копия%20А.П.%20Елагиной%20с%20портрета%20%20В.А%20Тропинина).jpg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Толстой </a:t>
            </a:r>
            <a:r>
              <a:rPr lang="ru-RU" sz="1600" dirty="0">
                <a:latin typeface="Georgia" pitchFamily="18" charset="0"/>
                <a:cs typeface="+mn-cs"/>
                <a:hlinkClick r:id="rId6"/>
              </a:rPr>
              <a:t>http://nibiryukov.narod.ru/nb_pinacoteca/nb_pinacoteca_painting/nb_pinacoteca_repin_portrait_of_leo_tolstoy_detail.jpg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Ломоносов </a:t>
            </a:r>
            <a:r>
              <a:rPr lang="ru-RU" sz="1600" u="sng" dirty="0">
                <a:latin typeface="Georgia" pitchFamily="18" charset="0"/>
                <a:cs typeface="+mn-cs"/>
                <a:hlinkClick r:id="rId7"/>
              </a:rPr>
              <a:t>http://class-fizika.narod.ru/phys/15.jpg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Пирамиды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8"/>
              </a:rPr>
              <a:t>http://www.pyramids.ru/images/chudesa/egypt01.jpg</a:t>
            </a:r>
            <a:endParaRPr lang="en-US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9"/>
              </a:rPr>
              <a:t>http://www.zhitanska.com/sites/default/files/images/stories/ZHVV/geometriya_Gizi/giza-pyramids.jpg</a:t>
            </a:r>
            <a:endParaRPr lang="en-US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0"/>
              </a:rPr>
              <a:t>http://evolv.ho.ua/Books/Klix/img/image204.jpg</a:t>
            </a:r>
            <a:endParaRPr lang="en-US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1"/>
              </a:rPr>
              <a:t>http://900igr.net/datai/geometrija/Piramida/0004-007-Egipetskie-piramidy-velichajshie-arkhitekturnye-pamjatniki-Drevnego.jpg</a:t>
            </a:r>
            <a:endParaRPr lang="en-US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2"/>
              </a:rPr>
              <a:t>http://img.lifun.ru/2009/11/kto-postroil-piramidy_971_s__1.jpg</a:t>
            </a:r>
            <a:endParaRPr lang="en-US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3"/>
              </a:rPr>
              <a:t>http://egipetskiepiramidy.ru/images/egipetskie_piramidy1.jpg</a:t>
            </a:r>
            <a:endParaRPr lang="en-US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4"/>
              </a:rPr>
              <a:t>http://helena54.narod.ru/tworx194c.jpg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Севастополь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2"/>
              </a:rPr>
              <a:t>http://image.zn.ua/media/images/original/Jan2013/50636.jpg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3"/>
              </a:rPr>
              <a:t>http://morport.sebastopol.ua/photo/more/more3.jpg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Georgia" pitchFamily="18" charset="0"/>
                <a:cs typeface="+mn-cs"/>
                <a:hlinkClick r:id="rId4"/>
              </a:rPr>
              <a:t>http://ru.wikipedia.org/wiki/</a:t>
            </a:r>
            <a:r>
              <a:rPr lang="ru-RU" sz="1600" dirty="0" err="1">
                <a:latin typeface="Georgia" pitchFamily="18" charset="0"/>
                <a:cs typeface="+mn-cs"/>
                <a:hlinkClick r:id="rId4"/>
              </a:rPr>
              <a:t>Файл:Руины_Херсонеса</a:t>
            </a:r>
            <a:r>
              <a:rPr lang="ru-RU" sz="1600" dirty="0">
                <a:latin typeface="Georgia" pitchFamily="18" charset="0"/>
                <a:cs typeface="+mn-cs"/>
                <a:hlinkClick r:id="rId4"/>
              </a:rPr>
              <a:t>.</a:t>
            </a:r>
            <a:r>
              <a:rPr lang="en-US" sz="1600" dirty="0">
                <a:latin typeface="Georgia" pitchFamily="18" charset="0"/>
                <a:cs typeface="+mn-cs"/>
                <a:hlinkClick r:id="rId4"/>
              </a:rPr>
              <a:t>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Georgia" pitchFamily="18" charset="0"/>
                <a:cs typeface="+mn-cs"/>
                <a:hlinkClick r:id="rId5"/>
              </a:rPr>
              <a:t>http://ru.wikipedia.org/wiki/</a:t>
            </a:r>
            <a:r>
              <a:rPr lang="ru-RU" sz="1600" dirty="0">
                <a:latin typeface="Georgia" pitchFamily="18" charset="0"/>
                <a:cs typeface="+mn-cs"/>
                <a:hlinkClick r:id="rId5"/>
              </a:rPr>
              <a:t>Файл:</a:t>
            </a:r>
            <a:r>
              <a:rPr lang="en-US" sz="1600" dirty="0">
                <a:latin typeface="Georgia" pitchFamily="18" charset="0"/>
                <a:cs typeface="+mn-cs"/>
                <a:hlinkClick r:id="rId5"/>
              </a:rPr>
              <a:t>Balaclava_bay.jpg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Georgia" pitchFamily="18" charset="0"/>
                <a:cs typeface="+mn-cs"/>
                <a:hlinkClick r:id="rId6"/>
              </a:rPr>
              <a:t>http://ru.wikipedia.org/wiki/</a:t>
            </a:r>
            <a:r>
              <a:rPr lang="ru-RU" sz="1600" dirty="0">
                <a:latin typeface="Georgia" pitchFamily="18" charset="0"/>
                <a:cs typeface="+mn-cs"/>
                <a:hlinkClick r:id="rId6"/>
              </a:rPr>
              <a:t>Файл:</a:t>
            </a:r>
            <a:r>
              <a:rPr lang="en-US" sz="1600" dirty="0">
                <a:latin typeface="Georgia" pitchFamily="18" charset="0"/>
                <a:cs typeface="+mn-cs"/>
                <a:hlinkClick r:id="rId6"/>
              </a:rPr>
              <a:t>Ships_of_Ukrainian_Navy_in_Sevastopol,_2007.jpg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Мордва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7"/>
              </a:rPr>
              <a:t>http://zubova-poliana.narod.ru/mordva.jpg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8"/>
              </a:rPr>
              <a:t>http://dic.academic.ru/pictures/es/277520.jpg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9"/>
              </a:rPr>
              <a:t>http://dic.academic.ru/pictures/es/277530.jpg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Вулкан </a:t>
            </a:r>
            <a:r>
              <a:rPr lang="ru-RU" sz="1600" u="sng" dirty="0">
                <a:latin typeface="Georgia" pitchFamily="18" charset="0"/>
                <a:cs typeface="+mn-cs"/>
                <a:hlinkClick r:id="rId10"/>
              </a:rPr>
              <a:t>http://earth-chronicles.ru/Publications/82/d0b2d183d0bbd0bad0b0d0bd-d0bad0b8d0b7d0b8d0bcd0b5d.jpg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Некрасов </a:t>
            </a:r>
            <a:r>
              <a:rPr lang="en-US" sz="1600" dirty="0">
                <a:latin typeface="Georgia" pitchFamily="18" charset="0"/>
                <a:cs typeface="+mn-cs"/>
                <a:hlinkClick r:id="rId11"/>
              </a:rPr>
              <a:t>http://all-the-books.ru/images/author/nekrasov-nikolay-alekseevich/nikolay-nekrasov-12420.jpg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Лермонотов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 </a:t>
            </a:r>
            <a:r>
              <a:rPr lang="ru-RU" sz="1600" u="sng" dirty="0">
                <a:latin typeface="Georgia" pitchFamily="18" charset="0"/>
                <a:cs typeface="+mn-cs"/>
                <a:hlinkClick r:id="rId12"/>
              </a:rPr>
              <a:t>http://upload.wikimedia.org/wikipedia/commons/thumb/2/24/Mikhail_lermontov.jpg/256px-Mikhail_lermontov.jpg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«Девятый вал» </a:t>
            </a:r>
            <a:r>
              <a:rPr lang="ru-RU" sz="1600" u="sng" dirty="0">
                <a:latin typeface="Georgia" pitchFamily="18" charset="0"/>
                <a:cs typeface="+mn-cs"/>
                <a:hlinkClick r:id="rId13"/>
              </a:rPr>
              <a:t>http://www.bibliotekar.ru/rusAyvaz/16.files/image001.jpg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«Черный квадрат» </a:t>
            </a:r>
            <a:r>
              <a:rPr lang="ru-RU" sz="1600" u="sng" dirty="0">
                <a:latin typeface="Georgia" pitchFamily="18" charset="0"/>
                <a:cs typeface="+mn-cs"/>
                <a:hlinkClick r:id="rId14"/>
              </a:rPr>
              <a:t>http://www.staratel.com/pictures/malevich/pic5.jpg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«Девочка на шаре» </a:t>
            </a:r>
            <a:r>
              <a:rPr lang="ru-RU" sz="1600" u="sng" dirty="0">
                <a:latin typeface="Georgia" pitchFamily="18" charset="0"/>
                <a:cs typeface="+mn-cs"/>
                <a:hlinkClick r:id="rId15"/>
              </a:rPr>
              <a:t>http://www.pablo-ruiz-picasso.ru/images/works/1.jpg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Georg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Ссылки на использованные изображения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00113" y="58054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50825" y="4787900"/>
            <a:ext cx="8569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Кто из этих знаменитых людей является автором учебника для детей под названием «Арифметика»? </a:t>
            </a:r>
          </a:p>
        </p:txBody>
      </p:sp>
      <p:sp>
        <p:nvSpPr>
          <p:cNvPr id="10244" name="Text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308850" y="6092825"/>
            <a:ext cx="1643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solidFill>
                  <a:srgbClr val="002060"/>
                </a:solidFill>
                <a:latin typeface="Georgia" pitchFamily="18" charset="0"/>
                <a:hlinkClick r:id="rId2" action="ppaction://hlinksldjump"/>
              </a:rPr>
              <a:t>ответ</a:t>
            </a:r>
            <a:endParaRPr lang="ru-RU" sz="3400" b="1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10245" name="Группа 35"/>
          <p:cNvGrpSpPr>
            <a:grpSpLocks/>
          </p:cNvGrpSpPr>
          <p:nvPr/>
        </p:nvGrpSpPr>
        <p:grpSpPr bwMode="auto">
          <a:xfrm>
            <a:off x="142875" y="242888"/>
            <a:ext cx="3143250" cy="3843337"/>
            <a:chOff x="142844" y="814370"/>
            <a:chExt cx="3143272" cy="3843360"/>
          </a:xfrm>
        </p:grpSpPr>
        <p:sp>
          <p:nvSpPr>
            <p:cNvPr id="22" name="Овал 21"/>
            <p:cNvSpPr/>
            <p:nvPr/>
          </p:nvSpPr>
          <p:spPr>
            <a:xfrm>
              <a:off x="485746" y="814370"/>
              <a:ext cx="2428892" cy="3286148"/>
            </a:xfrm>
            <a:prstGeom prst="ellipse">
              <a:avLst/>
            </a:prstGeom>
            <a:blipFill dpi="0" rotWithShape="1">
              <a:blip r:embed="rId3" cstate="email">
                <a:extLst>
                  <a:ext uri="{28A0092B-C50C-407E-A947-70E740481C1C}"/>
                </a:extLst>
              </a:blip>
              <a:srcRect/>
              <a:stretch>
                <a:fillRect l="-18000" r="-9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267" name="Группа 28"/>
            <p:cNvGrpSpPr>
              <a:grpSpLocks/>
            </p:cNvGrpSpPr>
            <p:nvPr/>
          </p:nvGrpSpPr>
          <p:grpSpPr bwMode="auto">
            <a:xfrm>
              <a:off x="142844" y="4014788"/>
              <a:ext cx="3143272" cy="642942"/>
              <a:chOff x="2584160" y="4014788"/>
              <a:chExt cx="3689928" cy="642942"/>
            </a:xfrm>
          </p:grpSpPr>
          <p:sp>
            <p:nvSpPr>
              <p:cNvPr id="28" name="Лента лицом вверх 27"/>
              <p:cNvSpPr/>
              <p:nvPr/>
            </p:nvSpPr>
            <p:spPr>
              <a:xfrm>
                <a:off x="2584160" y="4014788"/>
                <a:ext cx="3689928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71" name="Rectangle 5"/>
              <p:cNvSpPr>
                <a:spLocks noChangeArrowheads="1"/>
              </p:cNvSpPr>
              <p:nvPr/>
            </p:nvSpPr>
            <p:spPr bwMode="auto">
              <a:xfrm>
                <a:off x="3038257" y="4029080"/>
                <a:ext cx="2784434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А.С. Пушкин</a:t>
                </a:r>
                <a:endParaRPr lang="ru-RU" sz="1600">
                  <a:latin typeface="Georgia" pitchFamily="18" charset="0"/>
                </a:endParaRPr>
              </a:p>
            </p:txBody>
          </p:sp>
        </p:grpSp>
      </p:grpSp>
      <p:grpSp>
        <p:nvGrpSpPr>
          <p:cNvPr id="10246" name="Группа 36"/>
          <p:cNvGrpSpPr>
            <a:grpSpLocks/>
          </p:cNvGrpSpPr>
          <p:nvPr/>
        </p:nvGrpSpPr>
        <p:grpSpPr bwMode="auto">
          <a:xfrm>
            <a:off x="5872163" y="285750"/>
            <a:ext cx="3200400" cy="3786188"/>
            <a:chOff x="3114664" y="285728"/>
            <a:chExt cx="3200422" cy="3786214"/>
          </a:xfrm>
        </p:grpSpPr>
        <p:sp>
          <p:nvSpPr>
            <p:cNvPr id="23" name="Овал 22"/>
            <p:cNvSpPr/>
            <p:nvPr/>
          </p:nvSpPr>
          <p:spPr>
            <a:xfrm>
              <a:off x="3486140" y="285728"/>
              <a:ext cx="2428892" cy="3286148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/>
                </a:extLst>
              </a:blip>
              <a:srcRect/>
              <a:stretch>
                <a:fillRect l="-18000" r="-8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0259" name="Группа 29"/>
            <p:cNvGrpSpPr>
              <a:grpSpLocks/>
            </p:cNvGrpSpPr>
            <p:nvPr/>
          </p:nvGrpSpPr>
          <p:grpSpPr bwMode="auto">
            <a:xfrm>
              <a:off x="3114664" y="3429000"/>
              <a:ext cx="3200422" cy="642942"/>
              <a:chOff x="2668022" y="4014788"/>
              <a:chExt cx="3757017" cy="642942"/>
            </a:xfrm>
          </p:grpSpPr>
          <p:sp>
            <p:nvSpPr>
              <p:cNvPr id="31" name="Лента лицом вверх 30"/>
              <p:cNvSpPr/>
              <p:nvPr/>
            </p:nvSpPr>
            <p:spPr>
              <a:xfrm>
                <a:off x="2668022" y="4014788"/>
                <a:ext cx="3757017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63" name="Rectangle 5"/>
              <p:cNvSpPr>
                <a:spLocks noChangeArrowheads="1"/>
              </p:cNvSpPr>
              <p:nvPr/>
            </p:nvSpPr>
            <p:spPr bwMode="auto">
              <a:xfrm>
                <a:off x="3102647" y="4029080"/>
                <a:ext cx="290308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Л.Н. Толстой</a:t>
                </a:r>
                <a:endParaRPr lang="ru-RU" sz="2400">
                  <a:latin typeface="Georgia" pitchFamily="18" charset="0"/>
                </a:endParaRPr>
              </a:p>
            </p:txBody>
          </p:sp>
        </p:grpSp>
      </p:grpSp>
      <p:grpSp>
        <p:nvGrpSpPr>
          <p:cNvPr id="10247" name="Группа 37"/>
          <p:cNvGrpSpPr>
            <a:grpSpLocks/>
          </p:cNvGrpSpPr>
          <p:nvPr/>
        </p:nvGrpSpPr>
        <p:grpSpPr bwMode="auto">
          <a:xfrm>
            <a:off x="2686050" y="957263"/>
            <a:ext cx="3943350" cy="3857625"/>
            <a:chOff x="2743188" y="857232"/>
            <a:chExt cx="3943378" cy="3857652"/>
          </a:xfrm>
        </p:grpSpPr>
        <p:sp>
          <p:nvSpPr>
            <p:cNvPr id="24" name="Овал 23"/>
            <p:cNvSpPr/>
            <p:nvPr/>
          </p:nvSpPr>
          <p:spPr>
            <a:xfrm>
              <a:off x="3428992" y="857232"/>
              <a:ext cx="2428892" cy="3357586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/>
                </a:extLst>
              </a:blip>
              <a:srcRect/>
              <a:stretch>
                <a:fillRect l="-6000" t="-1000" r="-8000" b="-6000"/>
              </a:stretch>
            </a:blipFill>
            <a:ln w="190500" cmpd="tri">
              <a:solidFill>
                <a:schemeClr val="tx2">
                  <a:lumMod val="75000"/>
                </a:schemeClr>
              </a:solidFill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0251" name="Группа 32"/>
            <p:cNvGrpSpPr>
              <a:grpSpLocks/>
            </p:cNvGrpSpPr>
            <p:nvPr/>
          </p:nvGrpSpPr>
          <p:grpSpPr bwMode="auto">
            <a:xfrm>
              <a:off x="2743188" y="4071942"/>
              <a:ext cx="3943378" cy="642942"/>
              <a:chOff x="2457436" y="4014788"/>
              <a:chExt cx="3943378" cy="642942"/>
            </a:xfrm>
          </p:grpSpPr>
          <p:sp>
            <p:nvSpPr>
              <p:cNvPr id="34" name="Лента лицом вверх 33"/>
              <p:cNvSpPr/>
              <p:nvPr/>
            </p:nvSpPr>
            <p:spPr>
              <a:xfrm>
                <a:off x="2457436" y="4014788"/>
                <a:ext cx="3943378" cy="642942"/>
              </a:xfrm>
              <a:prstGeom prst="ribbon2">
                <a:avLst>
                  <a:gd name="adj1" fmla="val 20000"/>
                  <a:gd name="adj2" fmla="val 6957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tx2">
                    <a:lumMod val="40000"/>
                    <a:lumOff val="60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55" name="Rectangle 5"/>
              <p:cNvSpPr>
                <a:spLocks noChangeArrowheads="1"/>
              </p:cNvSpPr>
              <p:nvPr/>
            </p:nvSpPr>
            <p:spPr bwMode="auto">
              <a:xfrm>
                <a:off x="2709020" y="4029080"/>
                <a:ext cx="3438342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solidFill>
                      <a:srgbClr val="A50021"/>
                    </a:solidFill>
                    <a:latin typeface="Georgia" pitchFamily="18" charset="0"/>
                  </a:rPr>
                  <a:t>М.В. Ломоносов</a:t>
                </a:r>
                <a:endParaRPr lang="ru-RU" sz="2400">
                  <a:latin typeface="Georgia" pitchFamily="18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Кубизм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2"/>
              </a:rPr>
              <a:t>http://iskysstvoxxvek.narod.ru/Images/kybizm/2.jpg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3"/>
              </a:rPr>
              <a:t>http://www.vlasta-tula.ru/image/articles/article24_2.jpg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4"/>
              </a:rPr>
              <a:t>http://www.creative.su/sites/creative.su/data/XmUserFiles/userfiles/user6275/kubizm.jpg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5"/>
              </a:rPr>
              <a:t>http://ic.pics.livejournal.com/crusoe/10624312/73089/73089_original.jpg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6"/>
              </a:rPr>
              <a:t>http://www.creative.su/sites/creative.su/data/XmUserFiles/userfiles/user6275/konec_kubizmu.jpg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Осьминог </a:t>
            </a:r>
            <a:r>
              <a:rPr lang="ru-RU" sz="1600" u="sng" dirty="0">
                <a:latin typeface="Georgia" pitchFamily="18" charset="0"/>
                <a:cs typeface="+mn-cs"/>
                <a:hlinkClick r:id="rId7"/>
              </a:rPr>
              <a:t>http://www.trend.az/article_photo/Osminog_151209.jpg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Лось </a:t>
            </a:r>
            <a:r>
              <a:rPr lang="ru-RU" sz="1600" u="sng" dirty="0">
                <a:latin typeface="Georgia" pitchFamily="18" charset="0"/>
                <a:cs typeface="+mn-cs"/>
                <a:hlinkClick r:id="rId8"/>
              </a:rPr>
              <a:t>http://katyaburg.ru/sites/default/files/pictures/zabavnie_jivotnie/losi_foto_01.jpg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4">
                    <a:lumMod val="40000"/>
                    <a:lumOff val="60000"/>
                    <a:alpha val="40000"/>
                  </a:schemeClr>
                </a:glow>
              </a:effectLst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Бабочки  </a:t>
            </a:r>
            <a:r>
              <a:rPr lang="ru-RU" sz="1600" u="sng" dirty="0">
                <a:latin typeface="Georgia" pitchFamily="18" charset="0"/>
                <a:cs typeface="+mn-cs"/>
                <a:hlinkClick r:id="rId9"/>
              </a:rPr>
              <a:t>http://pitelino.ucoz.ru/_pu/0/75763341.jpg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0"/>
              </a:rPr>
              <a:t>http://megalife.com.ua/uploads/posts/2008-05/1211920572_the20gaudy20commodore20london20butterfly.jpg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1"/>
              </a:rPr>
              <a:t>http://smiletv.org/wp-content/uploads/2011/04/babochka.jpg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2"/>
              </a:rPr>
              <a:t>http://kartinki2008.ru/babochki/babochki_012.jpg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Тополь  </a:t>
            </a:r>
            <a:r>
              <a:rPr lang="ru-RU" sz="1600" u="sng" dirty="0">
                <a:latin typeface="Georgia" pitchFamily="18" charset="0"/>
                <a:cs typeface="+mn-cs"/>
                <a:hlinkClick r:id="rId13"/>
              </a:rPr>
              <a:t>http://cdn.smolcity.ru/upload/iblock/b18/LombardyPoplar-01.jpg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4"/>
              </a:rPr>
              <a:t>http://dic.academic.ru/preview/20372983/topol_.jpg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Кипарис </a:t>
            </a:r>
            <a:r>
              <a:rPr lang="ru-RU" sz="1600" u="sng" dirty="0">
                <a:latin typeface="Georgia" pitchFamily="18" charset="0"/>
                <a:cs typeface="+mn-cs"/>
                <a:hlinkClick r:id="rId15"/>
              </a:rPr>
              <a:t>http://florapedia.ru/media/pic_full/0/533.jpg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6"/>
              </a:rPr>
              <a:t>http://stat15.privet.ru/lr/09089ec192565387d4f65daea6fcaf12 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Моллюск конус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7"/>
              </a:rPr>
              <a:t>http://www.dekatop.com/wp-content/uploads/2011/02/more_10.jpg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8"/>
              </a:rPr>
              <a:t>http://www.webdive.ru/images/article/mol2.jpg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19"/>
              </a:rPr>
              <a:t>http://you-planet.ru/wp-content/uploads/2012/02/Улитка-конус-6.jpg</a:t>
            </a:r>
            <a:endParaRPr lang="ru-RU" sz="1600" dirty="0">
              <a:latin typeface="Georg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Ссылки на использованные изображения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Проволока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2"/>
              </a:rPr>
              <a:t>http://antifabrika.ru/images/wnury/w-153.jpg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Женщина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latin typeface="Georgia" pitchFamily="18" charset="0"/>
                <a:cs typeface="+mn-cs"/>
                <a:hlinkClick r:id="rId3"/>
              </a:rPr>
              <a:t>http://wsewmeste.ru/wp-content/uploads/2011/11/Im-a-woman.jpg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Рыба  </a:t>
            </a:r>
            <a:r>
              <a:rPr lang="ru-RU" sz="1600" u="sng" dirty="0">
                <a:latin typeface="Georgia" pitchFamily="18" charset="0"/>
                <a:cs typeface="+mn-cs"/>
                <a:hlinkClick r:id="rId4"/>
              </a:rPr>
              <a:t>http://raax.ru/wp-content/uploads/2010/05/ribapop.jpg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Мужчина  </a:t>
            </a:r>
            <a:r>
              <a:rPr lang="ru-RU" sz="1600" u="sng" dirty="0">
                <a:latin typeface="Georgia" pitchFamily="18" charset="0"/>
                <a:cs typeface="+mn-cs"/>
                <a:hlinkClick r:id="rId5"/>
              </a:rPr>
              <a:t>http://vectora.ru/images/vportfolio/works/full_size/man_in_glasses.jpg</a:t>
            </a:r>
            <a:endParaRPr lang="ru-RU" sz="1600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Конь </a:t>
            </a:r>
            <a:r>
              <a:rPr lang="ru-RU" sz="1600" u="sng" dirty="0">
                <a:latin typeface="Georgia" pitchFamily="18" charset="0"/>
                <a:cs typeface="+mn-cs"/>
                <a:hlinkClick r:id="rId6"/>
              </a:rPr>
              <a:t>http://pic1.dbw.cn/0/00/28/84/288481_441980.jpg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Холодильник  </a:t>
            </a:r>
            <a:r>
              <a:rPr lang="ru-RU" sz="1600" u="sng" dirty="0">
                <a:latin typeface="Georgia" pitchFamily="18" charset="0"/>
                <a:cs typeface="+mn-cs"/>
                <a:hlinkClick r:id="rId7"/>
              </a:rPr>
              <a:t>http://l-rus.ru/upload/iblock/337/holodilnik-cnes-5156-premium-nofrost.jpg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Вентилятор </a:t>
            </a:r>
            <a:r>
              <a:rPr lang="ru-RU" sz="1600" u="sng" dirty="0">
                <a:latin typeface="Georgia" pitchFamily="18" charset="0"/>
                <a:cs typeface="+mn-cs"/>
                <a:hlinkClick r:id="rId8"/>
              </a:rPr>
              <a:t>http://s013.radikal.ru/i325/1101/2e/9fafd5b4ce05.png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Кентавр </a:t>
            </a:r>
            <a:r>
              <a:rPr lang="en-US" sz="1600" u="sng" dirty="0">
                <a:latin typeface="Georgia" pitchFamily="18" charset="0"/>
                <a:cs typeface="+mn-cs"/>
                <a:hlinkClick r:id="rId9"/>
              </a:rPr>
              <a:t>http://img1.liveinternet.ru/images/attach/b/3/27/291/27291599_centaur.jpg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Русалка </a:t>
            </a:r>
            <a:r>
              <a:rPr lang="en-US" sz="1600" u="sng" dirty="0">
                <a:latin typeface="Georgia" pitchFamily="18" charset="0"/>
                <a:cs typeface="+mn-cs"/>
                <a:hlinkClick r:id="rId10"/>
              </a:rPr>
              <a:t>http://s39.radikal.ru/i084/1007/58/a68ea9bfb96e.jpg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Мопед </a:t>
            </a:r>
            <a:r>
              <a:rPr lang="en-US" sz="1600" u="sng" dirty="0">
                <a:latin typeface="Georgia" pitchFamily="18" charset="0"/>
                <a:cs typeface="+mn-cs"/>
                <a:hlinkClick r:id="rId11"/>
              </a:rPr>
              <a:t>http://minsk-scooter.by/wp-content/uploads/2012/04/moped_viper_delta.jpg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Мотоцикл </a:t>
            </a:r>
            <a:r>
              <a:rPr lang="ru-RU" sz="1600" u="sng" dirty="0">
                <a:latin typeface="Georgia" pitchFamily="18" charset="0"/>
                <a:cs typeface="+mn-cs"/>
                <a:hlinkClick r:id="rId12"/>
              </a:rPr>
              <a:t>http://hotwalls.ru/thumbs/honda_cbr250r-t2.jpg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Велосипед </a:t>
            </a:r>
            <a:r>
              <a:rPr lang="en-US" sz="1600" u="sng" dirty="0">
                <a:latin typeface="Georgia" pitchFamily="18" charset="0"/>
                <a:cs typeface="+mn-cs"/>
                <a:hlinkClick r:id="rId13"/>
              </a:rPr>
              <a:t>http://bigpicture.ru/wp-content/uploads/2009/11/gt-avalanche-20-black.jpg</a:t>
            </a:r>
            <a:endParaRPr lang="ru-RU" sz="1600" u="sng" dirty="0">
              <a:latin typeface="Georg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Кондиционер  </a:t>
            </a:r>
            <a:r>
              <a:rPr lang="ru-RU" sz="1600" u="sng" dirty="0">
                <a:latin typeface="Georgia" pitchFamily="18" charset="0"/>
                <a:cs typeface="+mn-cs"/>
                <a:hlinkClick r:id="rId14"/>
              </a:rPr>
              <a:t>http://postroika.biz/uploads/posts/2012-08/1346179581_5.-kakoy-firmy-luchshe-kondicioner6.jpg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  </a:t>
            </a:r>
            <a:endParaRPr lang="ru-RU" sz="1600" dirty="0">
              <a:latin typeface="Georgia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4">
                      <a:lumMod val="40000"/>
                      <a:lumOff val="60000"/>
                      <a:alpha val="40000"/>
                    </a:schemeClr>
                  </a:glow>
                </a:effectLst>
                <a:latin typeface="Georgia" pitchFamily="18" charset="0"/>
                <a:cs typeface="+mn-cs"/>
              </a:rPr>
              <a:t>Ссылки на использованные изображения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87852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Он изобрёл для защиты своего города Сиракузы мощные машины-катапульты, изобрёл винт.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Кто этот ученный?</a:t>
            </a:r>
          </a:p>
        </p:txBody>
      </p:sp>
      <p:sp>
        <p:nvSpPr>
          <p:cNvPr id="11267" name="Text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6143625"/>
            <a:ext cx="1643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solidFill>
                  <a:srgbClr val="002060"/>
                </a:solidFill>
                <a:latin typeface="Georgia" pitchFamily="18" charset="0"/>
                <a:hlinkClick r:id="rId2" action="ppaction://hlinksldjump"/>
              </a:rPr>
              <a:t>ответ</a:t>
            </a:r>
            <a:endParaRPr lang="ru-RU" sz="3400" b="1">
              <a:solidFill>
                <a:srgbClr val="002060"/>
              </a:solidFill>
              <a:latin typeface="Georgia" pitchFamily="18" charset="0"/>
            </a:endParaRPr>
          </a:p>
        </p:txBody>
      </p:sp>
      <p:grpSp>
        <p:nvGrpSpPr>
          <p:cNvPr id="11268" name="Группа 14"/>
          <p:cNvGrpSpPr>
            <a:grpSpLocks/>
          </p:cNvGrpSpPr>
          <p:nvPr/>
        </p:nvGrpSpPr>
        <p:grpSpPr bwMode="auto">
          <a:xfrm>
            <a:off x="3275013" y="2686050"/>
            <a:ext cx="2641600" cy="3251200"/>
            <a:chOff x="3275318" y="2843226"/>
            <a:chExt cx="2641558" cy="3252134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15178" y="2843226"/>
              <a:ext cx="2071702" cy="2514600"/>
            </a:xfrm>
            <a:prstGeom prst="rect">
              <a:avLst/>
            </a:prstGeom>
            <a:noFill/>
            <a:ln w="28575" cmpd="tri">
              <a:solidFill>
                <a:schemeClr val="tx2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  <a:innerShdw blurRad="254000">
                <a:prstClr val="black"/>
              </a:innerShdw>
            </a:effectLst>
          </p:spPr>
        </p:pic>
        <p:sp>
          <p:nvSpPr>
            <p:cNvPr id="11276" name="Rectangle 5"/>
            <p:cNvSpPr>
              <a:spLocks noChangeArrowheads="1"/>
            </p:cNvSpPr>
            <p:nvPr/>
          </p:nvSpPr>
          <p:spPr bwMode="auto">
            <a:xfrm>
              <a:off x="3275318" y="5572140"/>
              <a:ext cx="2641558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A50021"/>
                  </a:solidFill>
                  <a:latin typeface="Georgia" pitchFamily="18" charset="0"/>
                </a:rPr>
                <a:t>ПИФАГОР</a:t>
              </a:r>
              <a:endParaRPr lang="ru-RU">
                <a:latin typeface="Georgia" pitchFamily="18" charset="0"/>
              </a:endParaRPr>
            </a:p>
          </p:txBody>
        </p:sp>
      </p:grpSp>
      <p:grpSp>
        <p:nvGrpSpPr>
          <p:cNvPr id="11269" name="Группа 17"/>
          <p:cNvGrpSpPr>
            <a:grpSpLocks/>
          </p:cNvGrpSpPr>
          <p:nvPr/>
        </p:nvGrpSpPr>
        <p:grpSpPr bwMode="auto">
          <a:xfrm>
            <a:off x="6684963" y="2428875"/>
            <a:ext cx="2101850" cy="3449638"/>
            <a:chOff x="6685004" y="2453760"/>
            <a:chExt cx="2101838" cy="345037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 l="2648"/>
            <a:stretch>
              <a:fillRect/>
            </a:stretch>
          </p:blipFill>
          <p:spPr bwMode="auto">
            <a:xfrm>
              <a:off x="6685004" y="2453760"/>
              <a:ext cx="2101838" cy="2714644"/>
            </a:xfrm>
            <a:prstGeom prst="rect">
              <a:avLst/>
            </a:prstGeom>
            <a:noFill/>
            <a:ln w="28575" cmpd="tri">
              <a:solidFill>
                <a:schemeClr val="tx2">
                  <a:lumMod val="75000"/>
                </a:schemeClr>
              </a:solidFill>
              <a:miter lim="800000"/>
              <a:headEnd type="none" w="sm" len="sm"/>
              <a:tailEnd type="none" w="sm" len="sm"/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  <a:innerShdw blurRad="254000">
                <a:prstClr val="black"/>
              </a:innerShdw>
            </a:effectLst>
          </p:spPr>
        </p:pic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6918624" y="5385020"/>
              <a:ext cx="1712896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A50021"/>
                  </a:solidFill>
                  <a:latin typeface="Georgia" pitchFamily="18" charset="0"/>
                </a:rPr>
                <a:t>ФАЛЕС</a:t>
              </a:r>
              <a:endParaRPr lang="ru-RU">
                <a:latin typeface="Georgia" pitchFamily="18" charset="0"/>
              </a:endParaRPr>
            </a:p>
          </p:txBody>
        </p:sp>
      </p:grpSp>
      <p:grpSp>
        <p:nvGrpSpPr>
          <p:cNvPr id="11270" name="Группа 20"/>
          <p:cNvGrpSpPr>
            <a:grpSpLocks/>
          </p:cNvGrpSpPr>
          <p:nvPr/>
        </p:nvGrpSpPr>
        <p:grpSpPr bwMode="auto">
          <a:xfrm>
            <a:off x="188913" y="2433638"/>
            <a:ext cx="2427287" cy="3444875"/>
            <a:chOff x="188704" y="2487860"/>
            <a:chExt cx="2427276" cy="3445769"/>
          </a:xfrm>
        </p:grpSpPr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188704" y="5414516"/>
              <a:ext cx="2427276" cy="5191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A50021"/>
                  </a:solidFill>
                  <a:latin typeface="Georgia" pitchFamily="18" charset="0"/>
                </a:rPr>
                <a:t>АРХИМЕД</a:t>
              </a:r>
              <a:endParaRPr lang="ru-RU">
                <a:latin typeface="Georgia" pitchFamily="18" charset="0"/>
              </a:endParaRP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57158" y="2487860"/>
              <a:ext cx="2071702" cy="2714644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>
              <a:glow rad="228600">
                <a:schemeClr val="tx2">
                  <a:lumMod val="40000"/>
                  <a:lumOff val="60000"/>
                  <a:alpha val="40000"/>
                </a:schemeClr>
              </a:glow>
              <a:innerShdw blurRad="254000">
                <a:prstClr val="black"/>
              </a:innerShdw>
            </a:effec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0"/>
            <a:ext cx="8604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Этот знаменитый ученый измерил высоту египетской пирамиды,             не влезая на неё. Кто он?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+mn-cs"/>
              </a:rPr>
              <a:t> </a:t>
            </a:r>
          </a:p>
        </p:txBody>
      </p:sp>
      <p:sp>
        <p:nvSpPr>
          <p:cNvPr id="12291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6143625"/>
            <a:ext cx="1643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b="1">
                <a:solidFill>
                  <a:srgbClr val="002060"/>
                </a:solidFill>
                <a:latin typeface="Georgia" pitchFamily="18" charset="0"/>
                <a:hlinkClick r:id="rId2" action="ppaction://hlinksldjump"/>
              </a:rPr>
              <a:t>ответ</a:t>
            </a:r>
            <a:endParaRPr lang="ru-RU" sz="34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2529" name="Picture 1" descr="E:\Документы\1. КОВАЛЕВА И. М\5. Внеклассная работа по математике\1. МЕРОПРИЯТИЯ ПО ВНЕКЛ. РАБОТЕ (КИМ)\1. МАТЕМ. МОЗАИКА (9 - 11 КЛ)\РАБОЧИЙ МАТЕРИАЛ\Картинк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7747" y="1959025"/>
            <a:ext cx="6206087" cy="397030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tx2">
                <a:lumMod val="40000"/>
                <a:lumOff val="60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809</Words>
  <Application>Microsoft Office PowerPoint</Application>
  <PresentationFormat>Экран (4:3)</PresentationFormat>
  <Paragraphs>253</Paragraphs>
  <Slides>71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6" baseType="lpstr">
      <vt:lpstr>Arial</vt:lpstr>
      <vt:lpstr>Calibri</vt:lpstr>
      <vt:lpstr>Georgia</vt:lpstr>
      <vt:lpstr>Тема Office</vt:lpstr>
      <vt:lpstr>Формула</vt:lpstr>
      <vt:lpstr>Слайд 1</vt:lpstr>
      <vt:lpstr>Слайд 2</vt:lpstr>
      <vt:lpstr>                Это ложь, что в науке поэзии нет. В отраженьях великого мира Сотни красок со звуков уловит поэт И повторит волшебная лира. За чертогами формул, забыв о весне, В мире чисел бродя, как лунатик, Вдруг гармонию выводов дарит струне, К звучной скрипке, прильнув, математик. Настоящий учёный, он тоже поэт, Вечно жаждущий знать и предвидеть. Кто сказал, что в науке поэзии нет? Нужно только понять и увидеть.   </vt:lpstr>
      <vt:lpstr>«Предмет математики столь серьезен, что не следует упускать ни одной возможности сделать его более занимательным».  Блез Паскаль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</dc:creator>
  <cp:lastModifiedBy>Lena</cp:lastModifiedBy>
  <cp:revision>346</cp:revision>
  <dcterms:modified xsi:type="dcterms:W3CDTF">2021-03-12T07:49:20Z</dcterms:modified>
</cp:coreProperties>
</file>